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3"/>
  </p:notesMasterIdLst>
  <p:sldIdLst>
    <p:sldId id="256" r:id="rId2"/>
    <p:sldId id="257" r:id="rId3"/>
    <p:sldId id="267" r:id="rId4"/>
    <p:sldId id="269" r:id="rId5"/>
    <p:sldId id="279" r:id="rId6"/>
    <p:sldId id="285" r:id="rId7"/>
    <p:sldId id="298" r:id="rId8"/>
    <p:sldId id="297" r:id="rId9"/>
    <p:sldId id="294" r:id="rId10"/>
    <p:sldId id="295" r:id="rId11"/>
    <p:sldId id="296" r:id="rId12"/>
    <p:sldId id="299" r:id="rId13"/>
    <p:sldId id="302" r:id="rId14"/>
    <p:sldId id="303" r:id="rId15"/>
    <p:sldId id="300" r:id="rId16"/>
    <p:sldId id="301" r:id="rId17"/>
    <p:sldId id="304" r:id="rId18"/>
    <p:sldId id="306" r:id="rId19"/>
    <p:sldId id="307" r:id="rId20"/>
    <p:sldId id="305" r:id="rId21"/>
    <p:sldId id="284" r:id="rId22"/>
  </p:sldIdLst>
  <p:sldSz cx="9144000" cy="5143500" type="screen16x9"/>
  <p:notesSz cx="6858000" cy="9144000"/>
  <p:embeddedFontLst>
    <p:embeddedFont>
      <p:font typeface="Roboto" panose="02000000000000000000" pitchFamily="2" charset="0"/>
      <p:regular r:id="rId24"/>
      <p:bold r:id="rId25"/>
      <p:italic r:id="rId25"/>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979"/>
    <p:restoredTop sz="91292"/>
  </p:normalViewPr>
  <p:slideViewPr>
    <p:cSldViewPr snapToGrid="0" snapToObjects="1">
      <p:cViewPr varScale="1">
        <p:scale>
          <a:sx n="225" d="100"/>
          <a:sy n="225" d="100"/>
        </p:scale>
        <p:origin x="11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NUL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0295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5193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9115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1801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4081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2263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2403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4999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7532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4042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6635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8099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7664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885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8834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4902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1224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4050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5433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Shape 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258525"/>
            <a:ext cx="8222100" cy="19635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endParaRPr/>
          </a:p>
        </p:txBody>
      </p:sp>
      <p:sp>
        <p:nvSpPr>
          <p:cNvPr id="59" name="Shape 59"/>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Shape 6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685800" y="1597860"/>
            <a:ext cx="7771800" cy="11019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3200"/>
              <a:buNone/>
              <a:defRPr sz="1800" b="0" i="0" u="none" strike="noStrike" cap="none"/>
            </a:lvl1pPr>
            <a:lvl2pPr marL="0" marR="0" lvl="1" indent="0" algn="l" rtl="0">
              <a:spcBef>
                <a:spcPts val="0"/>
              </a:spcBef>
              <a:spcAft>
                <a:spcPts val="0"/>
              </a:spcAft>
              <a:buSzPts val="3200"/>
              <a:buNone/>
              <a:defRPr sz="1800" b="0" i="0" u="none" strike="noStrike" cap="none"/>
            </a:lvl2pPr>
            <a:lvl3pPr marL="0" marR="0" lvl="2" indent="0" algn="l" rtl="0">
              <a:spcBef>
                <a:spcPts val="0"/>
              </a:spcBef>
              <a:spcAft>
                <a:spcPts val="0"/>
              </a:spcAft>
              <a:buSzPts val="3200"/>
              <a:buNone/>
              <a:defRPr sz="1800" b="0" i="0" u="none" strike="noStrike" cap="none"/>
            </a:lvl3pPr>
            <a:lvl4pPr marL="0" marR="0" lvl="3" indent="0" algn="l" rtl="0">
              <a:spcBef>
                <a:spcPts val="0"/>
              </a:spcBef>
              <a:spcAft>
                <a:spcPts val="0"/>
              </a:spcAft>
              <a:buSzPts val="3200"/>
              <a:buNone/>
              <a:defRPr sz="1800" b="0" i="0" u="none" strike="noStrike" cap="none"/>
            </a:lvl4pPr>
            <a:lvl5pPr marL="0" marR="0" lvl="4" indent="0" algn="l" rtl="0">
              <a:spcBef>
                <a:spcPts val="0"/>
              </a:spcBef>
              <a:spcAft>
                <a:spcPts val="0"/>
              </a:spcAft>
              <a:buSzPts val="3200"/>
              <a:buNone/>
              <a:defRPr sz="1800" b="0" i="0" u="none" strike="noStrike" cap="none"/>
            </a:lvl5pPr>
            <a:lvl6pPr marL="0" marR="0" lvl="5" indent="0" algn="l" rtl="0">
              <a:spcBef>
                <a:spcPts val="0"/>
              </a:spcBef>
              <a:spcAft>
                <a:spcPts val="0"/>
              </a:spcAft>
              <a:buSzPts val="3200"/>
              <a:buNone/>
              <a:defRPr sz="1800" b="0" i="0" u="none" strike="noStrike" cap="none"/>
            </a:lvl6pPr>
            <a:lvl7pPr marL="0" marR="0" lvl="6" indent="0" algn="l" rtl="0">
              <a:spcBef>
                <a:spcPts val="0"/>
              </a:spcBef>
              <a:spcAft>
                <a:spcPts val="0"/>
              </a:spcAft>
              <a:buSzPts val="3200"/>
              <a:buNone/>
              <a:defRPr sz="1800" b="0" i="0" u="none" strike="noStrike" cap="none"/>
            </a:lvl7pPr>
            <a:lvl8pPr marL="0" marR="0" lvl="7" indent="0" algn="l" rtl="0">
              <a:spcBef>
                <a:spcPts val="0"/>
              </a:spcBef>
              <a:spcAft>
                <a:spcPts val="0"/>
              </a:spcAft>
              <a:buSzPts val="3200"/>
              <a:buNone/>
              <a:defRPr sz="1800" b="0" i="0" u="none" strike="noStrike" cap="none"/>
            </a:lvl8pPr>
            <a:lvl9pPr marL="0" marR="0" lvl="8" indent="0" algn="l" rtl="0">
              <a:spcBef>
                <a:spcPts val="0"/>
              </a:spcBef>
              <a:spcAft>
                <a:spcPts val="0"/>
              </a:spcAft>
              <a:buSzPts val="3200"/>
              <a:buNone/>
              <a:defRPr sz="1800" b="0" i="0" u="none" strike="noStrike" cap="none"/>
            </a:lvl9pPr>
          </a:lstStyle>
          <a:p>
            <a:endParaRPr/>
          </a:p>
        </p:txBody>
      </p:sp>
      <p:sp>
        <p:nvSpPr>
          <p:cNvPr id="65" name="Shape 65"/>
          <p:cNvSpPr txBox="1">
            <a:spLocks noGrp="1"/>
          </p:cNvSpPr>
          <p:nvPr>
            <p:ph type="body" idx="1"/>
          </p:nvPr>
        </p:nvSpPr>
        <p:spPr>
          <a:xfrm>
            <a:off x="457200" y="1203390"/>
            <a:ext cx="8229300" cy="29829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800"/>
              <a:buNone/>
              <a:defRPr sz="1800" b="0" i="0" u="none" strike="noStrike" cap="none"/>
            </a:lvl1pPr>
            <a:lvl2pPr marL="914400" marR="0" lvl="1" indent="-228600" algn="l" rtl="0">
              <a:spcBef>
                <a:spcPts val="1600"/>
              </a:spcBef>
              <a:spcAft>
                <a:spcPts val="0"/>
              </a:spcAft>
              <a:buSzPts val="1400"/>
              <a:buNone/>
              <a:defRPr sz="1800" b="0" i="0" u="none" strike="noStrike" cap="none"/>
            </a:lvl2pPr>
            <a:lvl3pPr marL="1371600" marR="0" lvl="2" indent="-228600" algn="l" rtl="0">
              <a:spcBef>
                <a:spcPts val="1600"/>
              </a:spcBef>
              <a:spcAft>
                <a:spcPts val="0"/>
              </a:spcAft>
              <a:buSzPts val="1400"/>
              <a:buNone/>
              <a:defRPr sz="1800" b="0" i="0" u="none" strike="noStrike" cap="none"/>
            </a:lvl3pPr>
            <a:lvl4pPr marL="1828800" marR="0" lvl="3" indent="-228600" algn="l" rtl="0">
              <a:spcBef>
                <a:spcPts val="1600"/>
              </a:spcBef>
              <a:spcAft>
                <a:spcPts val="0"/>
              </a:spcAft>
              <a:buSzPts val="1400"/>
              <a:buNone/>
              <a:defRPr sz="1800" b="0" i="0" u="none" strike="noStrike" cap="none"/>
            </a:lvl4pPr>
            <a:lvl5pPr marL="2286000" marR="0" lvl="4" indent="-228600" algn="l" rtl="0">
              <a:spcBef>
                <a:spcPts val="1600"/>
              </a:spcBef>
              <a:spcAft>
                <a:spcPts val="0"/>
              </a:spcAft>
              <a:buSzPts val="1400"/>
              <a:buNone/>
              <a:defRPr sz="1800" b="0" i="0" u="none" strike="noStrike" cap="none"/>
            </a:lvl5pPr>
            <a:lvl6pPr marL="2743200" marR="0" lvl="5" indent="-228600" algn="l" rtl="0">
              <a:spcBef>
                <a:spcPts val="1600"/>
              </a:spcBef>
              <a:spcAft>
                <a:spcPts val="0"/>
              </a:spcAft>
              <a:buSzPts val="1400"/>
              <a:buNone/>
              <a:defRPr sz="1800" b="0" i="0" u="none" strike="noStrike" cap="none"/>
            </a:lvl6pPr>
            <a:lvl7pPr marL="3200400" marR="0" lvl="6" indent="-228600" algn="l" rtl="0">
              <a:spcBef>
                <a:spcPts val="1600"/>
              </a:spcBef>
              <a:spcAft>
                <a:spcPts val="0"/>
              </a:spcAft>
              <a:buSzPts val="1400"/>
              <a:buNone/>
              <a:defRPr sz="1800" b="0" i="0" u="none" strike="noStrike" cap="none"/>
            </a:lvl7pPr>
            <a:lvl8pPr marL="3657600" marR="0" lvl="7" indent="-228600" algn="l" rtl="0">
              <a:spcBef>
                <a:spcPts val="1600"/>
              </a:spcBef>
              <a:spcAft>
                <a:spcPts val="0"/>
              </a:spcAft>
              <a:buSzPts val="1400"/>
              <a:buNone/>
              <a:defRPr sz="1800" b="0" i="0" u="none" strike="noStrike" cap="none"/>
            </a:lvl8pPr>
            <a:lvl9pPr marL="4114800" marR="0" lvl="8" indent="-228600" algn="l" rtl="0">
              <a:spcBef>
                <a:spcPts val="1600"/>
              </a:spcBef>
              <a:spcAft>
                <a:spcPts val="1600"/>
              </a:spcAft>
              <a:buSzPts val="1400"/>
              <a:buNone/>
              <a:defRPr sz="1800" b="0" i="0" u="none" strike="noStrike" cap="none"/>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Shape 2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Shape 28"/>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Shape 29"/>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Shape 3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Shape 32"/>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Shape 3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Shape 3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Shape 4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Shape 4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Shape 5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Shape 5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spcBef>
                <a:spcPts val="0"/>
              </a:spcBef>
              <a:buNone/>
              <a:defRPr sz="1000">
                <a:solidFill>
                  <a:schemeClr val="lt2"/>
                </a:solidFill>
                <a:latin typeface="Roboto"/>
                <a:ea typeface="Roboto"/>
                <a:cs typeface="Roboto"/>
                <a:sym typeface="Roboto"/>
              </a:defRPr>
            </a:lvl1pPr>
            <a:lvl2pPr lvl="1" algn="r">
              <a:spcBef>
                <a:spcPts val="0"/>
              </a:spcBef>
              <a:buNone/>
              <a:defRPr sz="1000">
                <a:solidFill>
                  <a:schemeClr val="lt2"/>
                </a:solidFill>
                <a:latin typeface="Roboto"/>
                <a:ea typeface="Roboto"/>
                <a:cs typeface="Roboto"/>
                <a:sym typeface="Roboto"/>
              </a:defRPr>
            </a:lvl2pPr>
            <a:lvl3pPr lvl="2" algn="r">
              <a:spcBef>
                <a:spcPts val="0"/>
              </a:spcBef>
              <a:buNone/>
              <a:defRPr sz="1000">
                <a:solidFill>
                  <a:schemeClr val="lt2"/>
                </a:solidFill>
                <a:latin typeface="Roboto"/>
                <a:ea typeface="Roboto"/>
                <a:cs typeface="Roboto"/>
                <a:sym typeface="Roboto"/>
              </a:defRPr>
            </a:lvl3pPr>
            <a:lvl4pPr lvl="3" algn="r">
              <a:spcBef>
                <a:spcPts val="0"/>
              </a:spcBef>
              <a:buNone/>
              <a:defRPr sz="1000">
                <a:solidFill>
                  <a:schemeClr val="lt2"/>
                </a:solidFill>
                <a:latin typeface="Roboto"/>
                <a:ea typeface="Roboto"/>
                <a:cs typeface="Roboto"/>
                <a:sym typeface="Roboto"/>
              </a:defRPr>
            </a:lvl4pPr>
            <a:lvl5pPr lvl="4" algn="r">
              <a:spcBef>
                <a:spcPts val="0"/>
              </a:spcBef>
              <a:buNone/>
              <a:defRPr sz="1000">
                <a:solidFill>
                  <a:schemeClr val="lt2"/>
                </a:solidFill>
                <a:latin typeface="Roboto"/>
                <a:ea typeface="Roboto"/>
                <a:cs typeface="Roboto"/>
                <a:sym typeface="Roboto"/>
              </a:defRPr>
            </a:lvl5pPr>
            <a:lvl6pPr lvl="5" algn="r">
              <a:spcBef>
                <a:spcPts val="0"/>
              </a:spcBef>
              <a:buNone/>
              <a:defRPr sz="1000">
                <a:solidFill>
                  <a:schemeClr val="lt2"/>
                </a:solidFill>
                <a:latin typeface="Roboto"/>
                <a:ea typeface="Roboto"/>
                <a:cs typeface="Roboto"/>
                <a:sym typeface="Roboto"/>
              </a:defRPr>
            </a:lvl6pPr>
            <a:lvl7pPr lvl="6" algn="r">
              <a:spcBef>
                <a:spcPts val="0"/>
              </a:spcBef>
              <a:buNone/>
              <a:defRPr sz="1000">
                <a:solidFill>
                  <a:schemeClr val="lt2"/>
                </a:solidFill>
                <a:latin typeface="Roboto"/>
                <a:ea typeface="Roboto"/>
                <a:cs typeface="Roboto"/>
                <a:sym typeface="Roboto"/>
              </a:defRPr>
            </a:lvl7pPr>
            <a:lvl8pPr lvl="7" algn="r">
              <a:spcBef>
                <a:spcPts val="0"/>
              </a:spcBef>
              <a:buNone/>
              <a:defRPr sz="1000">
                <a:solidFill>
                  <a:schemeClr val="lt2"/>
                </a:solidFill>
                <a:latin typeface="Roboto"/>
                <a:ea typeface="Roboto"/>
                <a:cs typeface="Roboto"/>
                <a:sym typeface="Roboto"/>
              </a:defRPr>
            </a:lvl8pPr>
            <a:lvl9pPr lvl="8" algn="r">
              <a:spcBef>
                <a:spcPts val="0"/>
              </a:spcBef>
              <a:buNone/>
              <a:defRPr sz="1000">
                <a:solidFill>
                  <a:schemeClr val="lt2"/>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3.tiff"/></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4.tiff"/></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hyperlink" Target="https://www.instructables.com/id/How-to-use-the-L298-Motor-Driver-Module-Arduino-Tu/"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7.tif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hyperlink" Target="https://www.teachmemicro.com/use-l298n-motor-drive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tiff"/><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9.tiff"/><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dirty="0">
                <a:solidFill>
                  <a:srgbClr val="FFFFFF"/>
                </a:solidFill>
              </a:rPr>
              <a:t>DC Motors (transistors &amp; diodes)</a:t>
            </a:r>
            <a:endParaRPr sz="3600" dirty="0">
              <a:solidFill>
                <a:srgbClr val="FFFFFF"/>
              </a:solidFill>
            </a:endParaRPr>
          </a:p>
        </p:txBody>
      </p:sp>
      <p:sp>
        <p:nvSpPr>
          <p:cNvPr id="71" name="Shape 71"/>
          <p:cNvSpPr txBox="1">
            <a:spLocks noGrp="1"/>
          </p:cNvSpPr>
          <p:nvPr>
            <p:ph type="subTitle" idx="1"/>
          </p:nvPr>
        </p:nvSpPr>
        <p:spPr>
          <a:xfrm>
            <a:off x="461319" y="2796355"/>
            <a:ext cx="8078956" cy="432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200" i="1" dirty="0">
                <a:solidFill>
                  <a:srgbClr val="EFEFEF"/>
                </a:solidFill>
              </a:rPr>
              <a:t>Pete Januarius – June 2019</a:t>
            </a:r>
            <a:endParaRPr sz="1200" i="1" dirty="0">
              <a:solidFill>
                <a:srgbClr val="EFEFEF"/>
              </a:solidFill>
            </a:endParaRPr>
          </a:p>
        </p:txBody>
      </p:sp>
      <p:pic>
        <p:nvPicPr>
          <p:cNvPr id="72" name="Shape 72"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2331643" y="259087"/>
            <a:ext cx="4480714" cy="523220"/>
          </a:xfrm>
          <a:prstGeom prst="rect">
            <a:avLst/>
          </a:prstGeom>
          <a:noFill/>
        </p:spPr>
        <p:txBody>
          <a:bodyPr wrap="none" rtlCol="0">
            <a:spAutoFit/>
          </a:bodyPr>
          <a:lstStyle/>
          <a:p>
            <a:r>
              <a:rPr lang="en-US" sz="2800" b="1" dirty="0">
                <a:solidFill>
                  <a:schemeClr val="bg1"/>
                </a:solidFill>
              </a:rPr>
              <a:t>Activity: Code the Circuit</a:t>
            </a:r>
          </a:p>
        </p:txBody>
      </p:sp>
      <p:pic>
        <p:nvPicPr>
          <p:cNvPr id="4" name="Picture 3" descr="A screenshot of a social media post&#10;&#10;Description automatically generated">
            <a:extLst>
              <a:ext uri="{FF2B5EF4-FFF2-40B4-BE49-F238E27FC236}">
                <a16:creationId xmlns:a16="http://schemas.microsoft.com/office/drawing/2014/main" id="{2B109E10-41BA-2146-9ED3-1273C3324A6B}"/>
              </a:ext>
            </a:extLst>
          </p:cNvPr>
          <p:cNvPicPr>
            <a:picLocks noChangeAspect="1"/>
          </p:cNvPicPr>
          <p:nvPr/>
        </p:nvPicPr>
        <p:blipFill>
          <a:blip r:embed="rId4"/>
          <a:stretch>
            <a:fillRect/>
          </a:stretch>
        </p:blipFill>
        <p:spPr>
          <a:xfrm>
            <a:off x="1441622" y="982809"/>
            <a:ext cx="6730314" cy="3773168"/>
          </a:xfrm>
          <a:prstGeom prst="rect">
            <a:avLst/>
          </a:prstGeom>
        </p:spPr>
      </p:pic>
    </p:spTree>
    <p:extLst>
      <p:ext uri="{BB962C8B-B14F-4D97-AF65-F5344CB8AC3E}">
        <p14:creationId xmlns:p14="http://schemas.microsoft.com/office/powerpoint/2010/main" val="796777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1642352" y="259087"/>
            <a:ext cx="5859296" cy="523220"/>
          </a:xfrm>
          <a:prstGeom prst="rect">
            <a:avLst/>
          </a:prstGeom>
          <a:noFill/>
        </p:spPr>
        <p:txBody>
          <a:bodyPr wrap="none" rtlCol="0">
            <a:spAutoFit/>
          </a:bodyPr>
          <a:lstStyle/>
          <a:p>
            <a:r>
              <a:rPr lang="en-US" sz="2800" b="1" dirty="0">
                <a:solidFill>
                  <a:schemeClr val="bg1"/>
                </a:solidFill>
              </a:rPr>
              <a:t>Challenge: Make a control button</a:t>
            </a:r>
          </a:p>
        </p:txBody>
      </p:sp>
      <p:sp>
        <p:nvSpPr>
          <p:cNvPr id="2" name="TextBox 1">
            <a:extLst>
              <a:ext uri="{FF2B5EF4-FFF2-40B4-BE49-F238E27FC236}">
                <a16:creationId xmlns:a16="http://schemas.microsoft.com/office/drawing/2014/main" id="{AA702E4E-ED0F-DA4B-8BBB-64BD91A64A41}"/>
              </a:ext>
            </a:extLst>
          </p:cNvPr>
          <p:cNvSpPr txBox="1"/>
          <p:nvPr/>
        </p:nvSpPr>
        <p:spPr>
          <a:xfrm>
            <a:off x="2306595" y="1556951"/>
            <a:ext cx="4926227" cy="1815882"/>
          </a:xfrm>
          <a:prstGeom prst="rect">
            <a:avLst/>
          </a:prstGeom>
          <a:solidFill>
            <a:schemeClr val="bg2"/>
          </a:solidFill>
        </p:spPr>
        <p:txBody>
          <a:bodyPr wrap="square" rtlCol="0">
            <a:spAutoFit/>
          </a:bodyPr>
          <a:lstStyle/>
          <a:p>
            <a:r>
              <a:rPr lang="en-US">
                <a:solidFill>
                  <a:srgbClr val="FFFF00"/>
                </a:solidFill>
              </a:rPr>
              <a:t>With the knowledge you have gained, can you add a pushbutton, into the circuit so that the motor will ONLY work if the button is pushed?</a:t>
            </a:r>
          </a:p>
          <a:p>
            <a:endParaRPr lang="en-US">
              <a:solidFill>
                <a:schemeClr val="accent6"/>
              </a:solidFill>
            </a:endParaRPr>
          </a:p>
          <a:p>
            <a:r>
              <a:rPr lang="en-US">
                <a:solidFill>
                  <a:schemeClr val="accent6"/>
                </a:solidFill>
              </a:rPr>
              <a:t>HINT: You will need a push button, a &gt;=1000 Ohm resistor (or close to that) and a couple of M-M jumpers wires. You should be able to connect all these on the breadboard to make it work.</a:t>
            </a:r>
          </a:p>
        </p:txBody>
      </p:sp>
    </p:spTree>
    <p:extLst>
      <p:ext uri="{BB962C8B-B14F-4D97-AF65-F5344CB8AC3E}">
        <p14:creationId xmlns:p14="http://schemas.microsoft.com/office/powerpoint/2010/main" val="3158173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1700897" y="259087"/>
            <a:ext cx="6155852" cy="523220"/>
          </a:xfrm>
          <a:prstGeom prst="rect">
            <a:avLst/>
          </a:prstGeom>
          <a:noFill/>
        </p:spPr>
        <p:txBody>
          <a:bodyPr wrap="none" rtlCol="0">
            <a:spAutoFit/>
          </a:bodyPr>
          <a:lstStyle/>
          <a:p>
            <a:r>
              <a:rPr lang="en-US" sz="2800" b="1" dirty="0">
                <a:solidFill>
                  <a:schemeClr val="bg1"/>
                </a:solidFill>
              </a:rPr>
              <a:t>Activity: Build a DC Motor Circuit 2</a:t>
            </a:r>
          </a:p>
        </p:txBody>
      </p:sp>
      <p:pic>
        <p:nvPicPr>
          <p:cNvPr id="3" name="Picture 2" descr="A circuit board&#10;&#10;Description automatically generated">
            <a:extLst>
              <a:ext uri="{FF2B5EF4-FFF2-40B4-BE49-F238E27FC236}">
                <a16:creationId xmlns:a16="http://schemas.microsoft.com/office/drawing/2014/main" id="{33FD3CE2-16AA-774F-A57D-AE75953C0B35}"/>
              </a:ext>
            </a:extLst>
          </p:cNvPr>
          <p:cNvPicPr>
            <a:picLocks noChangeAspect="1"/>
          </p:cNvPicPr>
          <p:nvPr/>
        </p:nvPicPr>
        <p:blipFill rotWithShape="1">
          <a:blip r:embed="rId4"/>
          <a:srcRect t="22058"/>
          <a:stretch/>
        </p:blipFill>
        <p:spPr>
          <a:xfrm>
            <a:off x="1775517" y="942621"/>
            <a:ext cx="5999365" cy="4008967"/>
          </a:xfrm>
          <a:prstGeom prst="rect">
            <a:avLst/>
          </a:prstGeom>
        </p:spPr>
      </p:pic>
      <p:cxnSp>
        <p:nvCxnSpPr>
          <p:cNvPr id="5" name="Straight Arrow Connector 4">
            <a:extLst>
              <a:ext uri="{FF2B5EF4-FFF2-40B4-BE49-F238E27FC236}">
                <a16:creationId xmlns:a16="http://schemas.microsoft.com/office/drawing/2014/main" id="{C70C421E-E574-1A40-8141-3AAA7E188C38}"/>
              </a:ext>
            </a:extLst>
          </p:cNvPr>
          <p:cNvCxnSpPr>
            <a:cxnSpLocks/>
          </p:cNvCxnSpPr>
          <p:nvPr/>
        </p:nvCxnSpPr>
        <p:spPr>
          <a:xfrm flipV="1">
            <a:off x="2230418" y="3239911"/>
            <a:ext cx="1777138" cy="810056"/>
          </a:xfrm>
          <a:prstGeom prst="straightConnector1">
            <a:avLst/>
          </a:prstGeom>
          <a:ln>
            <a:headEnd type="none" w="med" len="med"/>
            <a:tailEnd type="arrow" w="med" len="med"/>
          </a:ln>
        </p:spPr>
        <p:style>
          <a:lnRef idx="3">
            <a:schemeClr val="accent3"/>
          </a:lnRef>
          <a:fillRef idx="0">
            <a:schemeClr val="accent3"/>
          </a:fillRef>
          <a:effectRef idx="2">
            <a:schemeClr val="accent3"/>
          </a:effectRef>
          <a:fontRef idx="minor">
            <a:schemeClr val="tx1"/>
          </a:fontRef>
        </p:style>
      </p:cxnSp>
      <p:sp>
        <p:nvSpPr>
          <p:cNvPr id="7" name="TextBox 6">
            <a:extLst>
              <a:ext uri="{FF2B5EF4-FFF2-40B4-BE49-F238E27FC236}">
                <a16:creationId xmlns:a16="http://schemas.microsoft.com/office/drawing/2014/main" id="{131E4BA1-FA36-6B45-AA0A-6729C00F069A}"/>
              </a:ext>
            </a:extLst>
          </p:cNvPr>
          <p:cNvSpPr txBox="1"/>
          <p:nvPr/>
        </p:nvSpPr>
        <p:spPr>
          <a:xfrm>
            <a:off x="863600" y="4024259"/>
            <a:ext cx="2201333" cy="830997"/>
          </a:xfrm>
          <a:prstGeom prst="rect">
            <a:avLst/>
          </a:prstGeom>
          <a:solidFill>
            <a:schemeClr val="bg2"/>
          </a:solidFill>
        </p:spPr>
        <p:txBody>
          <a:bodyPr wrap="square" rtlCol="0">
            <a:spAutoFit/>
          </a:bodyPr>
          <a:lstStyle/>
          <a:p>
            <a:r>
              <a:rPr lang="en-US" sz="800">
                <a:solidFill>
                  <a:schemeClr val="accent3"/>
                </a:solidFill>
              </a:rPr>
              <a:t>Use a 9v Battery</a:t>
            </a:r>
          </a:p>
          <a:p>
            <a:r>
              <a:rPr lang="en-US" sz="800">
                <a:solidFill>
                  <a:schemeClr val="accent3"/>
                </a:solidFill>
              </a:rPr>
              <a:t>for the Power Supply. This will power up the L298N. The 5v pin to the Arduino will power the Arduino so you can unplug the Arduino from your computer after uploading the sketch</a:t>
            </a:r>
          </a:p>
        </p:txBody>
      </p:sp>
      <p:sp>
        <p:nvSpPr>
          <p:cNvPr id="10" name="TextBox 9">
            <a:extLst>
              <a:ext uri="{FF2B5EF4-FFF2-40B4-BE49-F238E27FC236}">
                <a16:creationId xmlns:a16="http://schemas.microsoft.com/office/drawing/2014/main" id="{EF58F08D-FE1D-7E46-9DE8-C50FC6472E83}"/>
              </a:ext>
            </a:extLst>
          </p:cNvPr>
          <p:cNvSpPr txBox="1"/>
          <p:nvPr/>
        </p:nvSpPr>
        <p:spPr>
          <a:xfrm>
            <a:off x="7856749" y="1828799"/>
            <a:ext cx="1495778" cy="830997"/>
          </a:xfrm>
          <a:prstGeom prst="rect">
            <a:avLst/>
          </a:prstGeom>
          <a:solidFill>
            <a:schemeClr val="bg2"/>
          </a:solidFill>
        </p:spPr>
        <p:txBody>
          <a:bodyPr wrap="square" rtlCol="0">
            <a:spAutoFit/>
          </a:bodyPr>
          <a:lstStyle/>
          <a:p>
            <a:r>
              <a:rPr lang="en-US" sz="800">
                <a:solidFill>
                  <a:schemeClr val="accent6"/>
                </a:solidFill>
              </a:rPr>
              <a:t>Only plug the 5v jumper</a:t>
            </a:r>
          </a:p>
          <a:p>
            <a:r>
              <a:rPr lang="en-US" sz="800">
                <a:solidFill>
                  <a:schemeClr val="accent6"/>
                </a:solidFill>
              </a:rPr>
              <a:t>in when you have completed</a:t>
            </a:r>
          </a:p>
          <a:p>
            <a:r>
              <a:rPr lang="en-US" sz="800">
                <a:solidFill>
                  <a:schemeClr val="accent6"/>
                </a:solidFill>
              </a:rPr>
              <a:t>the circuit and checked it and have uploaded the code. This will then start the motors.</a:t>
            </a:r>
          </a:p>
        </p:txBody>
      </p:sp>
      <p:cxnSp>
        <p:nvCxnSpPr>
          <p:cNvPr id="12" name="Straight Arrow Connector 11">
            <a:extLst>
              <a:ext uri="{FF2B5EF4-FFF2-40B4-BE49-F238E27FC236}">
                <a16:creationId xmlns:a16="http://schemas.microsoft.com/office/drawing/2014/main" id="{DC8B742B-CC17-1E41-87D4-16A431AB6B20}"/>
              </a:ext>
            </a:extLst>
          </p:cNvPr>
          <p:cNvCxnSpPr>
            <a:cxnSpLocks/>
            <a:stCxn id="10" idx="1"/>
          </p:cNvCxnSpPr>
          <p:nvPr/>
        </p:nvCxnSpPr>
        <p:spPr>
          <a:xfrm flipH="1">
            <a:off x="6823817" y="2244298"/>
            <a:ext cx="1032932" cy="49325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a:extLst>
              <a:ext uri="{FF2B5EF4-FFF2-40B4-BE49-F238E27FC236}">
                <a16:creationId xmlns:a16="http://schemas.microsoft.com/office/drawing/2014/main" id="{5324399E-2645-F44B-827E-9A95BE20DA6F}"/>
              </a:ext>
            </a:extLst>
          </p:cNvPr>
          <p:cNvCxnSpPr/>
          <p:nvPr/>
        </p:nvCxnSpPr>
        <p:spPr>
          <a:xfrm>
            <a:off x="1614311" y="2244298"/>
            <a:ext cx="2297289" cy="14894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a:extLst>
              <a:ext uri="{FF2B5EF4-FFF2-40B4-BE49-F238E27FC236}">
                <a16:creationId xmlns:a16="http://schemas.microsoft.com/office/drawing/2014/main" id="{962360F8-C1DA-C04D-AF68-3036CA69F937}"/>
              </a:ext>
            </a:extLst>
          </p:cNvPr>
          <p:cNvCxnSpPr>
            <a:cxnSpLocks/>
          </p:cNvCxnSpPr>
          <p:nvPr/>
        </p:nvCxnSpPr>
        <p:spPr>
          <a:xfrm>
            <a:off x="1766711" y="2396698"/>
            <a:ext cx="2144889" cy="43116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9" name="TextBox 18">
            <a:extLst>
              <a:ext uri="{FF2B5EF4-FFF2-40B4-BE49-F238E27FC236}">
                <a16:creationId xmlns:a16="http://schemas.microsoft.com/office/drawing/2014/main" id="{B7F7C84C-5ACA-9A4F-ADB9-061F0A1687D8}"/>
              </a:ext>
            </a:extLst>
          </p:cNvPr>
          <p:cNvSpPr txBox="1"/>
          <p:nvPr/>
        </p:nvSpPr>
        <p:spPr>
          <a:xfrm>
            <a:off x="423333" y="2048933"/>
            <a:ext cx="1352184" cy="338554"/>
          </a:xfrm>
          <a:prstGeom prst="rect">
            <a:avLst/>
          </a:prstGeom>
          <a:solidFill>
            <a:schemeClr val="bg2"/>
          </a:solidFill>
        </p:spPr>
        <p:txBody>
          <a:bodyPr wrap="square" rtlCol="0">
            <a:spAutoFit/>
          </a:bodyPr>
          <a:lstStyle/>
          <a:p>
            <a:r>
              <a:rPr lang="en-US" sz="800">
                <a:solidFill>
                  <a:schemeClr val="accent5"/>
                </a:solidFill>
              </a:rPr>
              <a:t>Make sure there are no jumpers in these pins</a:t>
            </a:r>
          </a:p>
        </p:txBody>
      </p:sp>
      <p:cxnSp>
        <p:nvCxnSpPr>
          <p:cNvPr id="21" name="Straight Arrow Connector 20">
            <a:extLst>
              <a:ext uri="{FF2B5EF4-FFF2-40B4-BE49-F238E27FC236}">
                <a16:creationId xmlns:a16="http://schemas.microsoft.com/office/drawing/2014/main" id="{90420D6E-0288-BB4D-BDE2-A78C599AC3C7}"/>
              </a:ext>
            </a:extLst>
          </p:cNvPr>
          <p:cNvCxnSpPr>
            <a:cxnSpLocks/>
            <a:stCxn id="23" idx="3"/>
          </p:cNvCxnSpPr>
          <p:nvPr/>
        </p:nvCxnSpPr>
        <p:spPr>
          <a:xfrm>
            <a:off x="1539692" y="1184381"/>
            <a:ext cx="2033241" cy="1013498"/>
          </a:xfrm>
          <a:prstGeom prst="straightConnector1">
            <a:avLst/>
          </a:prstGeom>
          <a:ln>
            <a:solidFill>
              <a:schemeClr val="accent2">
                <a:lumMod val="60000"/>
                <a:lumOff val="4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23" name="TextBox 22">
            <a:extLst>
              <a:ext uri="{FF2B5EF4-FFF2-40B4-BE49-F238E27FC236}">
                <a16:creationId xmlns:a16="http://schemas.microsoft.com/office/drawing/2014/main" id="{40D76207-4096-8C42-B9E8-31884AFDF2C7}"/>
              </a:ext>
            </a:extLst>
          </p:cNvPr>
          <p:cNvSpPr txBox="1"/>
          <p:nvPr/>
        </p:nvSpPr>
        <p:spPr>
          <a:xfrm>
            <a:off x="187508" y="891993"/>
            <a:ext cx="1352184" cy="584775"/>
          </a:xfrm>
          <a:prstGeom prst="rect">
            <a:avLst/>
          </a:prstGeom>
          <a:solidFill>
            <a:schemeClr val="bg2"/>
          </a:solidFill>
        </p:spPr>
        <p:txBody>
          <a:bodyPr wrap="square" rtlCol="0">
            <a:spAutoFit/>
          </a:bodyPr>
          <a:lstStyle/>
          <a:p>
            <a:r>
              <a:rPr lang="en-US" sz="800">
                <a:solidFill>
                  <a:schemeClr val="accent2">
                    <a:lumMod val="60000"/>
                    <a:lumOff val="40000"/>
                  </a:schemeClr>
                </a:solidFill>
              </a:rPr>
              <a:t>These connections can go any way round. Reversing them will reverse the direction</a:t>
            </a:r>
          </a:p>
        </p:txBody>
      </p:sp>
      <p:cxnSp>
        <p:nvCxnSpPr>
          <p:cNvPr id="25" name="Straight Arrow Connector 24">
            <a:extLst>
              <a:ext uri="{FF2B5EF4-FFF2-40B4-BE49-F238E27FC236}">
                <a16:creationId xmlns:a16="http://schemas.microsoft.com/office/drawing/2014/main" id="{0A8D6806-865D-B048-8B15-2B8CE5BA1F9A}"/>
              </a:ext>
            </a:extLst>
          </p:cNvPr>
          <p:cNvCxnSpPr/>
          <p:nvPr/>
        </p:nvCxnSpPr>
        <p:spPr>
          <a:xfrm flipV="1">
            <a:off x="1207911" y="3110089"/>
            <a:ext cx="2568222" cy="4515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28055204-D3AD-544B-9BEB-E1DBBBDE0CD9}"/>
              </a:ext>
            </a:extLst>
          </p:cNvPr>
          <p:cNvSpPr txBox="1"/>
          <p:nvPr/>
        </p:nvSpPr>
        <p:spPr>
          <a:xfrm>
            <a:off x="187508" y="3392367"/>
            <a:ext cx="1352184" cy="461665"/>
          </a:xfrm>
          <a:prstGeom prst="rect">
            <a:avLst/>
          </a:prstGeom>
          <a:solidFill>
            <a:schemeClr val="bg2"/>
          </a:solidFill>
        </p:spPr>
        <p:txBody>
          <a:bodyPr wrap="square" rtlCol="0">
            <a:spAutoFit/>
          </a:bodyPr>
          <a:lstStyle/>
          <a:p>
            <a:r>
              <a:rPr lang="en-US" sz="800">
                <a:solidFill>
                  <a:schemeClr val="tx1"/>
                </a:solidFill>
              </a:rPr>
              <a:t>The 9v battery –ve terminal must be plugged in here to GND</a:t>
            </a:r>
          </a:p>
        </p:txBody>
      </p:sp>
    </p:spTree>
    <p:extLst>
      <p:ext uri="{BB962C8B-B14F-4D97-AF65-F5344CB8AC3E}">
        <p14:creationId xmlns:p14="http://schemas.microsoft.com/office/powerpoint/2010/main" val="1821947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2451868" y="259087"/>
            <a:ext cx="4240263" cy="523220"/>
          </a:xfrm>
          <a:prstGeom prst="rect">
            <a:avLst/>
          </a:prstGeom>
          <a:noFill/>
        </p:spPr>
        <p:txBody>
          <a:bodyPr wrap="none" rtlCol="0">
            <a:spAutoFit/>
          </a:bodyPr>
          <a:lstStyle/>
          <a:p>
            <a:r>
              <a:rPr lang="en-US" sz="2800" b="1" dirty="0">
                <a:solidFill>
                  <a:schemeClr val="bg1"/>
                </a:solidFill>
              </a:rPr>
              <a:t>The L298N Motor Driver</a:t>
            </a:r>
          </a:p>
        </p:txBody>
      </p:sp>
      <p:pic>
        <p:nvPicPr>
          <p:cNvPr id="2" name="Picture 1">
            <a:extLst>
              <a:ext uri="{FF2B5EF4-FFF2-40B4-BE49-F238E27FC236}">
                <a16:creationId xmlns:a16="http://schemas.microsoft.com/office/drawing/2014/main" id="{006FA344-B3B0-FF43-B8F1-B8C7F5FD2143}"/>
              </a:ext>
            </a:extLst>
          </p:cNvPr>
          <p:cNvPicPr>
            <a:picLocks noChangeAspect="1"/>
          </p:cNvPicPr>
          <p:nvPr/>
        </p:nvPicPr>
        <p:blipFill>
          <a:blip r:embed="rId4"/>
          <a:stretch>
            <a:fillRect/>
          </a:stretch>
        </p:blipFill>
        <p:spPr>
          <a:xfrm>
            <a:off x="2340488" y="1030543"/>
            <a:ext cx="4463022" cy="3633179"/>
          </a:xfrm>
          <a:prstGeom prst="rect">
            <a:avLst/>
          </a:prstGeom>
        </p:spPr>
      </p:pic>
    </p:spTree>
    <p:extLst>
      <p:ext uri="{BB962C8B-B14F-4D97-AF65-F5344CB8AC3E}">
        <p14:creationId xmlns:p14="http://schemas.microsoft.com/office/powerpoint/2010/main" val="1976445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1533347" y="264174"/>
            <a:ext cx="6077305" cy="830997"/>
          </a:xfrm>
          <a:prstGeom prst="rect">
            <a:avLst/>
          </a:prstGeom>
          <a:noFill/>
        </p:spPr>
        <p:txBody>
          <a:bodyPr wrap="none" rtlCol="0">
            <a:spAutoFit/>
          </a:bodyPr>
          <a:lstStyle/>
          <a:p>
            <a:r>
              <a:rPr lang="en-US" sz="2800" b="1" dirty="0">
                <a:solidFill>
                  <a:schemeClr val="bg1"/>
                </a:solidFill>
              </a:rPr>
              <a:t>The L298N H-Bridge Configuration</a:t>
            </a:r>
          </a:p>
          <a:p>
            <a:pPr algn="ctr"/>
            <a:r>
              <a:rPr lang="en-US" sz="2000" b="1" dirty="0">
                <a:solidFill>
                  <a:schemeClr val="bg1"/>
                </a:solidFill>
              </a:rPr>
              <a:t>(or... how it works!)</a:t>
            </a:r>
          </a:p>
        </p:txBody>
      </p:sp>
      <p:pic>
        <p:nvPicPr>
          <p:cNvPr id="3" name="Picture 2">
            <a:extLst>
              <a:ext uri="{FF2B5EF4-FFF2-40B4-BE49-F238E27FC236}">
                <a16:creationId xmlns:a16="http://schemas.microsoft.com/office/drawing/2014/main" id="{A95DF27D-C77A-1240-9855-796FDA02B70F}"/>
              </a:ext>
            </a:extLst>
          </p:cNvPr>
          <p:cNvPicPr>
            <a:picLocks noChangeAspect="1"/>
          </p:cNvPicPr>
          <p:nvPr/>
        </p:nvPicPr>
        <p:blipFill>
          <a:blip r:embed="rId4"/>
          <a:stretch>
            <a:fillRect/>
          </a:stretch>
        </p:blipFill>
        <p:spPr>
          <a:xfrm>
            <a:off x="316089" y="1208624"/>
            <a:ext cx="6101644" cy="3422641"/>
          </a:xfrm>
          <a:prstGeom prst="rect">
            <a:avLst/>
          </a:prstGeom>
          <a:solidFill>
            <a:schemeClr val="bg1"/>
          </a:solidFill>
        </p:spPr>
      </p:pic>
      <p:sp>
        <p:nvSpPr>
          <p:cNvPr id="4" name="TextBox 3">
            <a:extLst>
              <a:ext uri="{FF2B5EF4-FFF2-40B4-BE49-F238E27FC236}">
                <a16:creationId xmlns:a16="http://schemas.microsoft.com/office/drawing/2014/main" id="{4491D195-876C-B140-ADD8-DF568D31DD28}"/>
              </a:ext>
            </a:extLst>
          </p:cNvPr>
          <p:cNvSpPr txBox="1"/>
          <p:nvPr/>
        </p:nvSpPr>
        <p:spPr>
          <a:xfrm>
            <a:off x="6493052" y="1208624"/>
            <a:ext cx="2235200" cy="3416320"/>
          </a:xfrm>
          <a:prstGeom prst="rect">
            <a:avLst/>
          </a:prstGeom>
          <a:solidFill>
            <a:schemeClr val="bg2"/>
          </a:solidFill>
        </p:spPr>
        <p:txBody>
          <a:bodyPr wrap="square" rtlCol="0">
            <a:spAutoFit/>
          </a:bodyPr>
          <a:lstStyle/>
          <a:p>
            <a:r>
              <a:rPr lang="en-AU" sz="900">
                <a:solidFill>
                  <a:schemeClr val="bg1"/>
                </a:solidFill>
              </a:rPr>
              <a:t>The L298N motor controller follows the H-bridge configuration, which is handy when controlling the direction of rotation of a DC motor. An H-bridge schematic looks like this:</a:t>
            </a:r>
          </a:p>
          <a:p>
            <a:endParaRPr lang="en-AU" sz="900"/>
          </a:p>
          <a:p>
            <a:r>
              <a:rPr lang="en-AU" sz="900">
                <a:solidFill>
                  <a:schemeClr val="accent6"/>
                </a:solidFill>
              </a:rPr>
              <a:t>Here, the motor rotates in the direction dictated by the switches. When S1 and S4 are on, the left motor terminal is more positive than the right terminal, and the motor rotates in a certain direction. On the other hand, when S2 and S3 are on, the right motor terminal is more positive than the left motor terminal, making the motor rotate in the other direction.</a:t>
            </a:r>
          </a:p>
          <a:p>
            <a:endParaRPr lang="en-AU" sz="900"/>
          </a:p>
          <a:p>
            <a:r>
              <a:rPr lang="en-AU" sz="900">
                <a:solidFill>
                  <a:schemeClr val="accent2">
                    <a:lumMod val="60000"/>
                    <a:lumOff val="40000"/>
                  </a:schemeClr>
                </a:solidFill>
              </a:rPr>
              <a:t>The other benefit of using an H-bridge is that you can provide a separate power supply to the motors. This is very significant especially when using an Arduino board where the 5V power source is simply not enough for two DC motors.</a:t>
            </a:r>
            <a:endParaRPr lang="en-US" sz="900">
              <a:solidFill>
                <a:schemeClr val="accent2">
                  <a:lumMod val="60000"/>
                  <a:lumOff val="40000"/>
                </a:schemeClr>
              </a:solidFill>
            </a:endParaRPr>
          </a:p>
        </p:txBody>
      </p:sp>
    </p:spTree>
    <p:extLst>
      <p:ext uri="{BB962C8B-B14F-4D97-AF65-F5344CB8AC3E}">
        <p14:creationId xmlns:p14="http://schemas.microsoft.com/office/powerpoint/2010/main" val="199223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904168" y="258530"/>
            <a:ext cx="7136890" cy="523220"/>
          </a:xfrm>
          <a:prstGeom prst="rect">
            <a:avLst/>
          </a:prstGeom>
          <a:noFill/>
        </p:spPr>
        <p:txBody>
          <a:bodyPr wrap="none" rtlCol="0">
            <a:spAutoFit/>
          </a:bodyPr>
          <a:lstStyle/>
          <a:p>
            <a:r>
              <a:rPr lang="en-US" sz="2800" b="1" dirty="0">
                <a:solidFill>
                  <a:schemeClr val="bg1"/>
                </a:solidFill>
              </a:rPr>
              <a:t>Read: How to use an L298N Motor Driver</a:t>
            </a:r>
          </a:p>
        </p:txBody>
      </p:sp>
      <p:pic>
        <p:nvPicPr>
          <p:cNvPr id="4" name="Picture 3" descr="A circuit board&#10;&#10;Description automatically generated">
            <a:extLst>
              <a:ext uri="{FF2B5EF4-FFF2-40B4-BE49-F238E27FC236}">
                <a16:creationId xmlns:a16="http://schemas.microsoft.com/office/drawing/2014/main" id="{A85B85ED-C0EC-2440-BEEC-30FBB7715519}"/>
              </a:ext>
            </a:extLst>
          </p:cNvPr>
          <p:cNvPicPr>
            <a:picLocks noChangeAspect="1"/>
          </p:cNvPicPr>
          <p:nvPr/>
        </p:nvPicPr>
        <p:blipFill>
          <a:blip r:embed="rId4"/>
          <a:stretch>
            <a:fillRect/>
          </a:stretch>
        </p:blipFill>
        <p:spPr>
          <a:xfrm>
            <a:off x="1849493" y="943593"/>
            <a:ext cx="5246239" cy="3652396"/>
          </a:xfrm>
          <a:prstGeom prst="rect">
            <a:avLst/>
          </a:prstGeom>
        </p:spPr>
      </p:pic>
      <p:sp>
        <p:nvSpPr>
          <p:cNvPr id="5" name="TextBox 4">
            <a:extLst>
              <a:ext uri="{FF2B5EF4-FFF2-40B4-BE49-F238E27FC236}">
                <a16:creationId xmlns:a16="http://schemas.microsoft.com/office/drawing/2014/main" id="{7210CBC3-E59A-A140-B6F9-B70BCC5951AA}"/>
              </a:ext>
            </a:extLst>
          </p:cNvPr>
          <p:cNvSpPr txBox="1"/>
          <p:nvPr/>
        </p:nvSpPr>
        <p:spPr>
          <a:xfrm>
            <a:off x="1486059" y="4595989"/>
            <a:ext cx="6171882" cy="276999"/>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AU" sz="1200">
                <a:hlinkClick r:id="rId5"/>
              </a:rPr>
              <a:t>https://www.instructables.com/id/How-to-use-the-L298-Motor-Driver-Module-Arduino-Tu/</a:t>
            </a:r>
            <a:endParaRPr lang="en-US" sz="1200"/>
          </a:p>
        </p:txBody>
      </p:sp>
    </p:spTree>
    <p:extLst>
      <p:ext uri="{BB962C8B-B14F-4D97-AF65-F5344CB8AC3E}">
        <p14:creationId xmlns:p14="http://schemas.microsoft.com/office/powerpoint/2010/main" val="3231933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207664" y="410930"/>
            <a:ext cx="8728672" cy="523220"/>
          </a:xfrm>
          <a:prstGeom prst="rect">
            <a:avLst/>
          </a:prstGeom>
          <a:noFill/>
        </p:spPr>
        <p:txBody>
          <a:bodyPr wrap="none" rtlCol="0">
            <a:spAutoFit/>
          </a:bodyPr>
          <a:lstStyle/>
          <a:p>
            <a:r>
              <a:rPr lang="en-US" sz="2800" b="1" dirty="0">
                <a:solidFill>
                  <a:schemeClr val="bg1"/>
                </a:solidFill>
              </a:rPr>
              <a:t>Concept: What is PWM (Pulse Width Modulation)?</a:t>
            </a:r>
          </a:p>
        </p:txBody>
      </p:sp>
      <p:sp>
        <p:nvSpPr>
          <p:cNvPr id="4" name="TextBox 3">
            <a:extLst>
              <a:ext uri="{FF2B5EF4-FFF2-40B4-BE49-F238E27FC236}">
                <a16:creationId xmlns:a16="http://schemas.microsoft.com/office/drawing/2014/main" id="{08EAC39D-A610-C244-9CE2-FFBFEF75DEF8}"/>
              </a:ext>
            </a:extLst>
          </p:cNvPr>
          <p:cNvSpPr txBox="1"/>
          <p:nvPr/>
        </p:nvSpPr>
        <p:spPr>
          <a:xfrm>
            <a:off x="6002817" y="4419304"/>
            <a:ext cx="822661" cy="215444"/>
          </a:xfrm>
          <a:prstGeom prst="rect">
            <a:avLst/>
          </a:prstGeom>
          <a:solidFill>
            <a:schemeClr val="bg2"/>
          </a:solidFill>
        </p:spPr>
        <p:txBody>
          <a:bodyPr wrap="none" rtlCol="0">
            <a:spAutoFit/>
          </a:bodyPr>
          <a:lstStyle/>
          <a:p>
            <a:r>
              <a:rPr lang="en-US" sz="800">
                <a:solidFill>
                  <a:schemeClr val="bg1"/>
                </a:solidFill>
              </a:rPr>
              <a:t>Watch to 2:50</a:t>
            </a:r>
          </a:p>
        </p:txBody>
      </p:sp>
      <p:pic>
        <p:nvPicPr>
          <p:cNvPr id="5" name="Picture 4" descr="A person posing for the camera&#10;&#10;Description automatically generated">
            <a:extLst>
              <a:ext uri="{FF2B5EF4-FFF2-40B4-BE49-F238E27FC236}">
                <a16:creationId xmlns:a16="http://schemas.microsoft.com/office/drawing/2014/main" id="{F2CB97D1-BAF9-3E44-9941-D5E77A6DFE99}"/>
              </a:ext>
            </a:extLst>
          </p:cNvPr>
          <p:cNvPicPr>
            <a:picLocks noChangeAspect="1"/>
          </p:cNvPicPr>
          <p:nvPr/>
        </p:nvPicPr>
        <p:blipFill>
          <a:blip r:embed="rId4"/>
          <a:stretch>
            <a:fillRect/>
          </a:stretch>
        </p:blipFill>
        <p:spPr>
          <a:xfrm>
            <a:off x="1377243" y="1101180"/>
            <a:ext cx="6084711" cy="3258817"/>
          </a:xfrm>
          <a:prstGeom prst="rect">
            <a:avLst/>
          </a:prstGeom>
        </p:spPr>
      </p:pic>
      <p:sp>
        <p:nvSpPr>
          <p:cNvPr id="6" name="TextBox 5">
            <a:extLst>
              <a:ext uri="{FF2B5EF4-FFF2-40B4-BE49-F238E27FC236}">
                <a16:creationId xmlns:a16="http://schemas.microsoft.com/office/drawing/2014/main" id="{31D12EC1-402E-7046-B601-EF99130001DA}"/>
              </a:ext>
            </a:extLst>
          </p:cNvPr>
          <p:cNvSpPr txBox="1"/>
          <p:nvPr/>
        </p:nvSpPr>
        <p:spPr>
          <a:xfrm>
            <a:off x="3275010" y="4373138"/>
            <a:ext cx="2593980" cy="307777"/>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t>https://youtu.be/ISzRh5eN_Pg</a:t>
            </a:r>
          </a:p>
        </p:txBody>
      </p:sp>
    </p:spTree>
    <p:extLst>
      <p:ext uri="{BB962C8B-B14F-4D97-AF65-F5344CB8AC3E}">
        <p14:creationId xmlns:p14="http://schemas.microsoft.com/office/powerpoint/2010/main" val="799384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3182837" y="259087"/>
            <a:ext cx="2778325" cy="523220"/>
          </a:xfrm>
          <a:prstGeom prst="rect">
            <a:avLst/>
          </a:prstGeom>
          <a:noFill/>
        </p:spPr>
        <p:txBody>
          <a:bodyPr wrap="none" rtlCol="0">
            <a:spAutoFit/>
          </a:bodyPr>
          <a:lstStyle/>
          <a:p>
            <a:r>
              <a:rPr lang="en-US" sz="2800" b="1" dirty="0">
                <a:solidFill>
                  <a:schemeClr val="bg1"/>
                </a:solidFill>
              </a:rPr>
              <a:t>PWM in Motors</a:t>
            </a:r>
          </a:p>
        </p:txBody>
      </p:sp>
      <p:sp>
        <p:nvSpPr>
          <p:cNvPr id="5" name="TextBox 4">
            <a:extLst>
              <a:ext uri="{FF2B5EF4-FFF2-40B4-BE49-F238E27FC236}">
                <a16:creationId xmlns:a16="http://schemas.microsoft.com/office/drawing/2014/main" id="{FB19455D-8BB2-9944-ADC5-53CC0196BD26}"/>
              </a:ext>
            </a:extLst>
          </p:cNvPr>
          <p:cNvSpPr txBox="1"/>
          <p:nvPr/>
        </p:nvSpPr>
        <p:spPr>
          <a:xfrm>
            <a:off x="694708" y="1401288"/>
            <a:ext cx="4429494" cy="2031325"/>
          </a:xfrm>
          <a:prstGeom prst="rect">
            <a:avLst/>
          </a:prstGeom>
          <a:solidFill>
            <a:schemeClr val="bg2"/>
          </a:solidFill>
        </p:spPr>
        <p:txBody>
          <a:bodyPr wrap="square" rtlCol="0">
            <a:spAutoFit/>
          </a:bodyPr>
          <a:lstStyle/>
          <a:p>
            <a:r>
              <a:rPr lang="en-AU">
                <a:solidFill>
                  <a:schemeClr val="accent5">
                    <a:lumMod val="60000"/>
                    <a:lumOff val="40000"/>
                  </a:schemeClr>
                </a:solidFill>
              </a:rPr>
              <a:t>Speed control is also possible with the L298N motor driver. All you need is feed PWM signals to the motor enable pins. The speed of the motor will vary according to the width of the pulses. The </a:t>
            </a:r>
            <a:r>
              <a:rPr lang="en-AU">
                <a:solidFill>
                  <a:srgbClr val="0070C0"/>
                </a:solidFill>
                <a:highlight>
                  <a:srgbClr val="FFFF00"/>
                </a:highlight>
              </a:rPr>
              <a:t>wider</a:t>
            </a:r>
            <a:r>
              <a:rPr lang="en-AU">
                <a:solidFill>
                  <a:schemeClr val="accent5">
                    <a:lumMod val="60000"/>
                    <a:lumOff val="40000"/>
                  </a:schemeClr>
                </a:solidFill>
              </a:rPr>
              <a:t> the pulses, the </a:t>
            </a:r>
            <a:r>
              <a:rPr lang="en-AU">
                <a:solidFill>
                  <a:srgbClr val="0070C0"/>
                </a:solidFill>
                <a:highlight>
                  <a:srgbClr val="FFFF00"/>
                </a:highlight>
              </a:rPr>
              <a:t>faster</a:t>
            </a:r>
            <a:r>
              <a:rPr lang="en-AU">
                <a:solidFill>
                  <a:schemeClr val="accent5">
                    <a:lumMod val="60000"/>
                    <a:lumOff val="40000"/>
                  </a:schemeClr>
                </a:solidFill>
              </a:rPr>
              <a:t> the motor rotates. How fast the motor rotates for a given pulse width will vary from motor to motor even if they look exactly the same. Thus, the actual pulse width must be derived through experiment.</a:t>
            </a:r>
            <a:endParaRPr lang="en-US">
              <a:solidFill>
                <a:schemeClr val="accent5">
                  <a:lumMod val="60000"/>
                  <a:lumOff val="40000"/>
                </a:schemeClr>
              </a:solidFill>
            </a:endParaRPr>
          </a:p>
        </p:txBody>
      </p:sp>
      <p:pic>
        <p:nvPicPr>
          <p:cNvPr id="6" name="Picture 5">
            <a:extLst>
              <a:ext uri="{FF2B5EF4-FFF2-40B4-BE49-F238E27FC236}">
                <a16:creationId xmlns:a16="http://schemas.microsoft.com/office/drawing/2014/main" id="{B0663FF0-91A5-754A-831D-790FB70E06D8}"/>
              </a:ext>
            </a:extLst>
          </p:cNvPr>
          <p:cNvPicPr>
            <a:picLocks noChangeAspect="1"/>
          </p:cNvPicPr>
          <p:nvPr/>
        </p:nvPicPr>
        <p:blipFill>
          <a:blip r:embed="rId4"/>
          <a:stretch>
            <a:fillRect/>
          </a:stretch>
        </p:blipFill>
        <p:spPr>
          <a:xfrm>
            <a:off x="5794746" y="1401288"/>
            <a:ext cx="2755900" cy="2006600"/>
          </a:xfrm>
          <a:prstGeom prst="rect">
            <a:avLst/>
          </a:prstGeom>
        </p:spPr>
      </p:pic>
      <p:cxnSp>
        <p:nvCxnSpPr>
          <p:cNvPr id="8" name="Straight Arrow Connector 7">
            <a:extLst>
              <a:ext uri="{FF2B5EF4-FFF2-40B4-BE49-F238E27FC236}">
                <a16:creationId xmlns:a16="http://schemas.microsoft.com/office/drawing/2014/main" id="{BFDD211D-39DA-574F-9C35-9ED109811B61}"/>
              </a:ext>
            </a:extLst>
          </p:cNvPr>
          <p:cNvCxnSpPr/>
          <p:nvPr/>
        </p:nvCxnSpPr>
        <p:spPr>
          <a:xfrm>
            <a:off x="4435434" y="2274125"/>
            <a:ext cx="1905989" cy="74220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131599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2331643" y="215865"/>
            <a:ext cx="4480714" cy="523220"/>
          </a:xfrm>
          <a:prstGeom prst="rect">
            <a:avLst/>
          </a:prstGeom>
          <a:noFill/>
        </p:spPr>
        <p:txBody>
          <a:bodyPr wrap="none" rtlCol="0">
            <a:spAutoFit/>
          </a:bodyPr>
          <a:lstStyle/>
          <a:p>
            <a:r>
              <a:rPr lang="en-US" sz="2800" b="1" dirty="0">
                <a:solidFill>
                  <a:schemeClr val="bg1"/>
                </a:solidFill>
              </a:rPr>
              <a:t>Activity: Code the Circuit</a:t>
            </a:r>
          </a:p>
        </p:txBody>
      </p:sp>
      <p:pic>
        <p:nvPicPr>
          <p:cNvPr id="3" name="Picture 2" descr="A screenshot of a cell phone&#10;&#10;Description automatically generated">
            <a:extLst>
              <a:ext uri="{FF2B5EF4-FFF2-40B4-BE49-F238E27FC236}">
                <a16:creationId xmlns:a16="http://schemas.microsoft.com/office/drawing/2014/main" id="{A82D0B81-0923-E246-BFA0-9DB4D04ADE5A}"/>
              </a:ext>
            </a:extLst>
          </p:cNvPr>
          <p:cNvPicPr>
            <a:picLocks noChangeAspect="1"/>
          </p:cNvPicPr>
          <p:nvPr/>
        </p:nvPicPr>
        <p:blipFill>
          <a:blip r:embed="rId4"/>
          <a:stretch>
            <a:fillRect/>
          </a:stretch>
        </p:blipFill>
        <p:spPr>
          <a:xfrm>
            <a:off x="1821196" y="782307"/>
            <a:ext cx="5501608" cy="4243319"/>
          </a:xfrm>
          <a:prstGeom prst="rect">
            <a:avLst/>
          </a:prstGeom>
        </p:spPr>
      </p:pic>
    </p:spTree>
    <p:extLst>
      <p:ext uri="{BB962C8B-B14F-4D97-AF65-F5344CB8AC3E}">
        <p14:creationId xmlns:p14="http://schemas.microsoft.com/office/powerpoint/2010/main" val="2000122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1912457" y="259087"/>
            <a:ext cx="5319085" cy="523220"/>
          </a:xfrm>
          <a:prstGeom prst="rect">
            <a:avLst/>
          </a:prstGeom>
          <a:noFill/>
        </p:spPr>
        <p:txBody>
          <a:bodyPr wrap="none" rtlCol="0">
            <a:spAutoFit/>
          </a:bodyPr>
          <a:lstStyle/>
          <a:p>
            <a:r>
              <a:rPr lang="en-US" sz="2800" b="1" dirty="0">
                <a:solidFill>
                  <a:schemeClr val="bg1"/>
                </a:solidFill>
              </a:rPr>
              <a:t>Activity: The Complete Circuit</a:t>
            </a:r>
          </a:p>
        </p:txBody>
      </p:sp>
      <p:pic>
        <p:nvPicPr>
          <p:cNvPr id="4" name="Picture 3" descr="A close up of a cable&#10;&#10;Description automatically generated">
            <a:extLst>
              <a:ext uri="{FF2B5EF4-FFF2-40B4-BE49-F238E27FC236}">
                <a16:creationId xmlns:a16="http://schemas.microsoft.com/office/drawing/2014/main" id="{8DB9899F-F22C-6949-A149-1A1B904C23E9}"/>
              </a:ext>
            </a:extLst>
          </p:cNvPr>
          <p:cNvPicPr>
            <a:picLocks noChangeAspect="1"/>
          </p:cNvPicPr>
          <p:nvPr/>
        </p:nvPicPr>
        <p:blipFill>
          <a:blip r:embed="rId4"/>
          <a:stretch>
            <a:fillRect/>
          </a:stretch>
        </p:blipFill>
        <p:spPr>
          <a:xfrm>
            <a:off x="1276250" y="846260"/>
            <a:ext cx="6591497" cy="4095359"/>
          </a:xfrm>
          <a:prstGeom prst="rect">
            <a:avLst/>
          </a:prstGeom>
        </p:spPr>
      </p:pic>
    </p:spTree>
    <p:extLst>
      <p:ext uri="{BB962C8B-B14F-4D97-AF65-F5344CB8AC3E}">
        <p14:creationId xmlns:p14="http://schemas.microsoft.com/office/powerpoint/2010/main" val="40343163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5" name="TextBox 4">
            <a:extLst>
              <a:ext uri="{FF2B5EF4-FFF2-40B4-BE49-F238E27FC236}">
                <a16:creationId xmlns:a16="http://schemas.microsoft.com/office/drawing/2014/main" id="{36E1741E-EEBF-C443-A304-D10B235EEDFF}"/>
              </a:ext>
            </a:extLst>
          </p:cNvPr>
          <p:cNvSpPr txBox="1"/>
          <p:nvPr/>
        </p:nvSpPr>
        <p:spPr>
          <a:xfrm>
            <a:off x="1297333" y="1169496"/>
            <a:ext cx="1183337" cy="523220"/>
          </a:xfrm>
          <a:prstGeom prst="rect">
            <a:avLst/>
          </a:prstGeom>
          <a:noFill/>
        </p:spPr>
        <p:txBody>
          <a:bodyPr wrap="none" rtlCol="0">
            <a:spAutoFit/>
          </a:bodyPr>
          <a:lstStyle/>
          <a:p>
            <a:r>
              <a:rPr lang="en-US" sz="2800" b="1" dirty="0">
                <a:solidFill>
                  <a:schemeClr val="bg1"/>
                </a:solidFill>
              </a:rPr>
              <a:t>Goals</a:t>
            </a:r>
          </a:p>
        </p:txBody>
      </p:sp>
      <p:sp>
        <p:nvSpPr>
          <p:cNvPr id="6" name="TextBox 5">
            <a:extLst>
              <a:ext uri="{FF2B5EF4-FFF2-40B4-BE49-F238E27FC236}">
                <a16:creationId xmlns:a16="http://schemas.microsoft.com/office/drawing/2014/main" id="{0C3B0888-E447-0C4E-B6E5-62F5D930694F}"/>
              </a:ext>
            </a:extLst>
          </p:cNvPr>
          <p:cNvSpPr txBox="1"/>
          <p:nvPr/>
        </p:nvSpPr>
        <p:spPr>
          <a:xfrm>
            <a:off x="1297333" y="1911368"/>
            <a:ext cx="3089610" cy="2585323"/>
          </a:xfrm>
          <a:prstGeom prst="rect">
            <a:avLst/>
          </a:prstGeom>
          <a:noFill/>
        </p:spPr>
        <p:txBody>
          <a:bodyPr wrap="square" rtlCol="0">
            <a:spAutoFit/>
          </a:bodyPr>
          <a:lstStyle/>
          <a:p>
            <a:pPr marL="342900" indent="-342900">
              <a:buClr>
                <a:schemeClr val="bg1"/>
              </a:buClr>
              <a:buFont typeface="+mj-lt"/>
              <a:buAutoNum type="arabicPeriod"/>
            </a:pPr>
            <a:r>
              <a:rPr lang="en-US" sz="1800" dirty="0">
                <a:solidFill>
                  <a:schemeClr val="bg1"/>
                </a:solidFill>
              </a:rPr>
              <a:t>Understand how a DC Motor works</a:t>
            </a:r>
          </a:p>
          <a:p>
            <a:pPr marL="342900" indent="-342900">
              <a:buClr>
                <a:schemeClr val="bg1"/>
              </a:buClr>
              <a:buFont typeface="+mj-lt"/>
              <a:buAutoNum type="arabicPeriod"/>
            </a:pPr>
            <a:r>
              <a:rPr lang="en-US" sz="1800" dirty="0">
                <a:solidFill>
                  <a:schemeClr val="bg1"/>
                </a:solidFill>
              </a:rPr>
              <a:t>Understand how a basic transistor works</a:t>
            </a:r>
          </a:p>
          <a:p>
            <a:pPr marL="342900" indent="-342900">
              <a:buClr>
                <a:schemeClr val="bg1"/>
              </a:buClr>
              <a:buFont typeface="+mj-lt"/>
              <a:buAutoNum type="arabicPeriod"/>
            </a:pPr>
            <a:r>
              <a:rPr lang="en-US" sz="1800" dirty="0">
                <a:solidFill>
                  <a:schemeClr val="bg1"/>
                </a:solidFill>
              </a:rPr>
              <a:t>Build a circuit that spins a DC Motor</a:t>
            </a:r>
          </a:p>
          <a:p>
            <a:pPr marL="342900" indent="-342900">
              <a:buClr>
                <a:schemeClr val="bg1"/>
              </a:buClr>
              <a:buFont typeface="+mj-lt"/>
              <a:buAutoNum type="arabicPeriod"/>
            </a:pPr>
            <a:r>
              <a:rPr lang="en-US" sz="1800" dirty="0">
                <a:solidFill>
                  <a:schemeClr val="bg1"/>
                </a:solidFill>
              </a:rPr>
              <a:t>Add a button to allow the motor to spin only when pressed</a:t>
            </a:r>
            <a:endParaRPr lang="en-US" sz="1200" dirty="0">
              <a:solidFill>
                <a:schemeClr val="bg1"/>
              </a:solidFill>
            </a:endParaRPr>
          </a:p>
        </p:txBody>
      </p:sp>
      <p:sp>
        <p:nvSpPr>
          <p:cNvPr id="7" name="TextBox 6">
            <a:extLst>
              <a:ext uri="{FF2B5EF4-FFF2-40B4-BE49-F238E27FC236}">
                <a16:creationId xmlns:a16="http://schemas.microsoft.com/office/drawing/2014/main" id="{58F87507-D2E6-5346-90D0-D1DDDCBCD8F3}"/>
              </a:ext>
            </a:extLst>
          </p:cNvPr>
          <p:cNvSpPr txBox="1"/>
          <p:nvPr/>
        </p:nvSpPr>
        <p:spPr>
          <a:xfrm>
            <a:off x="5381112" y="1163745"/>
            <a:ext cx="3002745" cy="523220"/>
          </a:xfrm>
          <a:prstGeom prst="rect">
            <a:avLst/>
          </a:prstGeom>
          <a:noFill/>
        </p:spPr>
        <p:txBody>
          <a:bodyPr wrap="none" rtlCol="0">
            <a:spAutoFit/>
          </a:bodyPr>
          <a:lstStyle/>
          <a:p>
            <a:r>
              <a:rPr lang="en-US" sz="2800" b="1" dirty="0">
                <a:solidFill>
                  <a:schemeClr val="bg1"/>
                </a:solidFill>
              </a:rPr>
              <a:t>Success Criteria</a:t>
            </a:r>
          </a:p>
        </p:txBody>
      </p:sp>
      <p:sp>
        <p:nvSpPr>
          <p:cNvPr id="8" name="TextBox 7">
            <a:extLst>
              <a:ext uri="{FF2B5EF4-FFF2-40B4-BE49-F238E27FC236}">
                <a16:creationId xmlns:a16="http://schemas.microsoft.com/office/drawing/2014/main" id="{C083B4EF-701E-2B40-BE74-F5974F8E099B}"/>
              </a:ext>
            </a:extLst>
          </p:cNvPr>
          <p:cNvSpPr txBox="1"/>
          <p:nvPr/>
        </p:nvSpPr>
        <p:spPr>
          <a:xfrm>
            <a:off x="5415298" y="1911367"/>
            <a:ext cx="2530415" cy="2031325"/>
          </a:xfrm>
          <a:prstGeom prst="rect">
            <a:avLst/>
          </a:prstGeom>
          <a:noFill/>
        </p:spPr>
        <p:txBody>
          <a:bodyPr wrap="square" rtlCol="0">
            <a:spAutoFit/>
          </a:bodyPr>
          <a:lstStyle/>
          <a:p>
            <a:pPr marL="342900" indent="-342900">
              <a:buClr>
                <a:schemeClr val="bg1"/>
              </a:buClr>
              <a:buFont typeface="+mj-lt"/>
              <a:buAutoNum type="arabicPeriod"/>
            </a:pPr>
            <a:r>
              <a:rPr lang="en-US" sz="1800" dirty="0">
                <a:solidFill>
                  <a:schemeClr val="bg1"/>
                </a:solidFill>
              </a:rPr>
              <a:t>Build a working circuit to spin a DC Motor</a:t>
            </a:r>
          </a:p>
          <a:p>
            <a:pPr marL="342900" indent="-342900">
              <a:buClr>
                <a:schemeClr val="bg1"/>
              </a:buClr>
              <a:buFont typeface="+mj-lt"/>
              <a:buAutoNum type="arabicPeriod"/>
            </a:pPr>
            <a:r>
              <a:rPr lang="en-US" sz="1800" dirty="0">
                <a:solidFill>
                  <a:schemeClr val="bg1"/>
                </a:solidFill>
              </a:rPr>
              <a:t>Understand how a DC Motor, transistor and a diode work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2331643" y="215865"/>
            <a:ext cx="4496744" cy="523220"/>
          </a:xfrm>
          <a:prstGeom prst="rect">
            <a:avLst/>
          </a:prstGeom>
          <a:noFill/>
        </p:spPr>
        <p:txBody>
          <a:bodyPr wrap="none" rtlCol="0">
            <a:spAutoFit/>
          </a:bodyPr>
          <a:lstStyle/>
          <a:p>
            <a:r>
              <a:rPr lang="en-US" sz="2800" b="1" dirty="0">
                <a:solidFill>
                  <a:srgbClr val="FFFF00"/>
                </a:solidFill>
              </a:rPr>
              <a:t>Homework:</a:t>
            </a:r>
            <a:r>
              <a:rPr lang="en-US" sz="2800" b="1" dirty="0">
                <a:solidFill>
                  <a:schemeClr val="bg1"/>
                </a:solidFill>
              </a:rPr>
              <a:t> Read more....</a:t>
            </a:r>
          </a:p>
        </p:txBody>
      </p:sp>
      <p:sp>
        <p:nvSpPr>
          <p:cNvPr id="2" name="TextBox 1">
            <a:extLst>
              <a:ext uri="{FF2B5EF4-FFF2-40B4-BE49-F238E27FC236}">
                <a16:creationId xmlns:a16="http://schemas.microsoft.com/office/drawing/2014/main" id="{056BE53E-6E8A-8C4E-BEBC-3FE89C85573D}"/>
              </a:ext>
            </a:extLst>
          </p:cNvPr>
          <p:cNvSpPr txBox="1"/>
          <p:nvPr/>
        </p:nvSpPr>
        <p:spPr>
          <a:xfrm>
            <a:off x="1653573" y="1555668"/>
            <a:ext cx="5852884" cy="923330"/>
          </a:xfrm>
          <a:prstGeom prst="rect">
            <a:avLst/>
          </a:prstGeom>
          <a:solidFill>
            <a:schemeClr val="bg2"/>
          </a:solidFill>
        </p:spPr>
        <p:txBody>
          <a:bodyPr wrap="none" rtlCol="0">
            <a:spAutoFit/>
          </a:bodyPr>
          <a:lstStyle/>
          <a:p>
            <a:r>
              <a:rPr lang="en-US" sz="1800">
                <a:solidFill>
                  <a:srgbClr val="FFC000"/>
                </a:solidFill>
              </a:rPr>
              <a:t>Read about the L298N and how it works here:</a:t>
            </a:r>
          </a:p>
          <a:p>
            <a:endParaRPr lang="en-US" sz="1800"/>
          </a:p>
          <a:p>
            <a:r>
              <a:rPr lang="en-AU" sz="1800">
                <a:hlinkClick r:id="rId4"/>
              </a:rPr>
              <a:t>https://www.teachmemicro.com/use-l298n-motor-driver/</a:t>
            </a:r>
            <a:endParaRPr lang="en-US" sz="1800"/>
          </a:p>
        </p:txBody>
      </p:sp>
    </p:spTree>
    <p:extLst>
      <p:ext uri="{BB962C8B-B14F-4D97-AF65-F5344CB8AC3E}">
        <p14:creationId xmlns:p14="http://schemas.microsoft.com/office/powerpoint/2010/main" val="1269502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pic>
        <p:nvPicPr>
          <p:cNvPr id="3" name="Picture 2" descr="A close up of a logo&#10;&#10;Description automatically generated">
            <a:extLst>
              <a:ext uri="{FF2B5EF4-FFF2-40B4-BE49-F238E27FC236}">
                <a16:creationId xmlns:a16="http://schemas.microsoft.com/office/drawing/2014/main" id="{6A99E23D-83DB-2544-B5F5-9223B92C9FC1}"/>
              </a:ext>
            </a:extLst>
          </p:cNvPr>
          <p:cNvPicPr>
            <a:picLocks noChangeAspect="1"/>
          </p:cNvPicPr>
          <p:nvPr/>
        </p:nvPicPr>
        <p:blipFill>
          <a:blip r:embed="rId4"/>
          <a:stretch>
            <a:fillRect/>
          </a:stretch>
        </p:blipFill>
        <p:spPr>
          <a:xfrm>
            <a:off x="2032000" y="31750"/>
            <a:ext cx="5080000" cy="5080000"/>
          </a:xfrm>
          <a:prstGeom prst="rect">
            <a:avLst/>
          </a:prstGeom>
        </p:spPr>
      </p:pic>
    </p:spTree>
    <p:extLst>
      <p:ext uri="{BB962C8B-B14F-4D97-AF65-F5344CB8AC3E}">
        <p14:creationId xmlns:p14="http://schemas.microsoft.com/office/powerpoint/2010/main" val="3719136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1851411" y="363353"/>
            <a:ext cx="3698448" cy="523220"/>
          </a:xfrm>
          <a:prstGeom prst="rect">
            <a:avLst/>
          </a:prstGeom>
          <a:noFill/>
        </p:spPr>
        <p:txBody>
          <a:bodyPr wrap="none" rtlCol="0">
            <a:spAutoFit/>
          </a:bodyPr>
          <a:lstStyle/>
          <a:p>
            <a:r>
              <a:rPr lang="en-US" sz="2800" b="1" dirty="0">
                <a:solidFill>
                  <a:schemeClr val="bg1"/>
                </a:solidFill>
              </a:rPr>
              <a:t>What is a DC Motor?</a:t>
            </a:r>
          </a:p>
        </p:txBody>
      </p:sp>
      <p:sp>
        <p:nvSpPr>
          <p:cNvPr id="2" name="TextBox 1">
            <a:extLst>
              <a:ext uri="{FF2B5EF4-FFF2-40B4-BE49-F238E27FC236}">
                <a16:creationId xmlns:a16="http://schemas.microsoft.com/office/drawing/2014/main" id="{C41B7388-261F-4649-8BCF-AC1C17BA601E}"/>
              </a:ext>
            </a:extLst>
          </p:cNvPr>
          <p:cNvSpPr txBox="1"/>
          <p:nvPr/>
        </p:nvSpPr>
        <p:spPr>
          <a:xfrm>
            <a:off x="1061262" y="1581598"/>
            <a:ext cx="3138709" cy="181588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AU"/>
              <a:t>A </a:t>
            </a:r>
            <a:r>
              <a:rPr lang="en-AU" b="1"/>
              <a:t>DC Motor </a:t>
            </a:r>
            <a:r>
              <a:rPr lang="en-AU"/>
              <a:t>converts electrical energy into mechanical energy</a:t>
            </a:r>
          </a:p>
          <a:p>
            <a:endParaRPr lang="en-AU"/>
          </a:p>
          <a:p>
            <a:r>
              <a:rPr lang="en-AU"/>
              <a:t>A DC motor consists of an stator, an armature, a rotor and a commutator with brushes. Opposite polarity between the two magnetic fields inside the motor cause it to turn.</a:t>
            </a:r>
          </a:p>
        </p:txBody>
      </p:sp>
      <p:pic>
        <p:nvPicPr>
          <p:cNvPr id="4" name="Picture 3">
            <a:extLst>
              <a:ext uri="{FF2B5EF4-FFF2-40B4-BE49-F238E27FC236}">
                <a16:creationId xmlns:a16="http://schemas.microsoft.com/office/drawing/2014/main" id="{350716E1-4FEA-AE45-8283-0D05180E14F2}"/>
              </a:ext>
            </a:extLst>
          </p:cNvPr>
          <p:cNvPicPr>
            <a:picLocks noChangeAspect="1"/>
          </p:cNvPicPr>
          <p:nvPr/>
        </p:nvPicPr>
        <p:blipFill>
          <a:blip r:embed="rId4"/>
          <a:stretch>
            <a:fillRect/>
          </a:stretch>
        </p:blipFill>
        <p:spPr>
          <a:xfrm>
            <a:off x="5154999" y="1098379"/>
            <a:ext cx="2425700" cy="1282700"/>
          </a:xfrm>
          <a:prstGeom prst="rect">
            <a:avLst/>
          </a:prstGeom>
          <a:solidFill>
            <a:schemeClr val="bg1"/>
          </a:solidFill>
        </p:spPr>
      </p:pic>
      <p:pic>
        <p:nvPicPr>
          <p:cNvPr id="5" name="Picture 4">
            <a:extLst>
              <a:ext uri="{FF2B5EF4-FFF2-40B4-BE49-F238E27FC236}">
                <a16:creationId xmlns:a16="http://schemas.microsoft.com/office/drawing/2014/main" id="{2BA33A1E-B10D-9646-9404-77DEBA2928D1}"/>
              </a:ext>
            </a:extLst>
          </p:cNvPr>
          <p:cNvPicPr>
            <a:picLocks noChangeAspect="1"/>
          </p:cNvPicPr>
          <p:nvPr/>
        </p:nvPicPr>
        <p:blipFill>
          <a:blip r:embed="rId5"/>
          <a:stretch>
            <a:fillRect/>
          </a:stretch>
        </p:blipFill>
        <p:spPr>
          <a:xfrm>
            <a:off x="5154999" y="2870027"/>
            <a:ext cx="2427668" cy="1669021"/>
          </a:xfrm>
          <a:prstGeom prst="rect">
            <a:avLst/>
          </a:prstGeom>
          <a:solidFill>
            <a:schemeClr val="bg1"/>
          </a:solidFill>
        </p:spPr>
      </p:pic>
    </p:spTree>
    <p:extLst>
      <p:ext uri="{BB962C8B-B14F-4D97-AF65-F5344CB8AC3E}">
        <p14:creationId xmlns:p14="http://schemas.microsoft.com/office/powerpoint/2010/main" val="2402126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1593460" y="356742"/>
            <a:ext cx="5333511" cy="523220"/>
          </a:xfrm>
          <a:prstGeom prst="rect">
            <a:avLst/>
          </a:prstGeom>
          <a:noFill/>
        </p:spPr>
        <p:txBody>
          <a:bodyPr wrap="none" rtlCol="0">
            <a:spAutoFit/>
          </a:bodyPr>
          <a:lstStyle/>
          <a:p>
            <a:r>
              <a:rPr lang="en-US" sz="2800" b="1" dirty="0">
                <a:solidFill>
                  <a:schemeClr val="bg1"/>
                </a:solidFill>
              </a:rPr>
              <a:t>Watch... How DC Motors Work</a:t>
            </a:r>
          </a:p>
        </p:txBody>
      </p:sp>
      <p:pic>
        <p:nvPicPr>
          <p:cNvPr id="4" name="Picture 3" descr="A picture containing person, table, indoor, cutting&#10;&#10;Description automatically generated">
            <a:extLst>
              <a:ext uri="{FF2B5EF4-FFF2-40B4-BE49-F238E27FC236}">
                <a16:creationId xmlns:a16="http://schemas.microsoft.com/office/drawing/2014/main" id="{7FFF0CF1-15F4-454D-92C7-714DF768269B}"/>
              </a:ext>
            </a:extLst>
          </p:cNvPr>
          <p:cNvPicPr>
            <a:picLocks noChangeAspect="1"/>
          </p:cNvPicPr>
          <p:nvPr/>
        </p:nvPicPr>
        <p:blipFill>
          <a:blip r:embed="rId4"/>
          <a:stretch>
            <a:fillRect/>
          </a:stretch>
        </p:blipFill>
        <p:spPr>
          <a:xfrm>
            <a:off x="1737886" y="879962"/>
            <a:ext cx="4832473" cy="3449327"/>
          </a:xfrm>
          <a:prstGeom prst="rect">
            <a:avLst/>
          </a:prstGeom>
        </p:spPr>
      </p:pic>
      <p:sp>
        <p:nvSpPr>
          <p:cNvPr id="3" name="TextBox 2">
            <a:extLst>
              <a:ext uri="{FF2B5EF4-FFF2-40B4-BE49-F238E27FC236}">
                <a16:creationId xmlns:a16="http://schemas.microsoft.com/office/drawing/2014/main" id="{395D2E14-5F3C-7741-91EF-7B7912230DAD}"/>
              </a:ext>
            </a:extLst>
          </p:cNvPr>
          <p:cNvSpPr txBox="1"/>
          <p:nvPr/>
        </p:nvSpPr>
        <p:spPr>
          <a:xfrm>
            <a:off x="1806499" y="3955761"/>
            <a:ext cx="2765501" cy="307777"/>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a:t>https://youtu.be/NvQSEU0CDSo</a:t>
            </a:r>
          </a:p>
        </p:txBody>
      </p:sp>
    </p:spTree>
    <p:extLst>
      <p:ext uri="{BB962C8B-B14F-4D97-AF65-F5344CB8AC3E}">
        <p14:creationId xmlns:p14="http://schemas.microsoft.com/office/powerpoint/2010/main" val="3871775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3267579" y="385780"/>
            <a:ext cx="2143536" cy="523220"/>
          </a:xfrm>
          <a:prstGeom prst="rect">
            <a:avLst/>
          </a:prstGeom>
          <a:noFill/>
        </p:spPr>
        <p:txBody>
          <a:bodyPr wrap="none" rtlCol="0">
            <a:spAutoFit/>
          </a:bodyPr>
          <a:lstStyle/>
          <a:p>
            <a:r>
              <a:rPr lang="en-US" sz="2800" b="1" dirty="0">
                <a:solidFill>
                  <a:schemeClr val="bg1"/>
                </a:solidFill>
              </a:rPr>
              <a:t>Transistors</a:t>
            </a:r>
          </a:p>
        </p:txBody>
      </p:sp>
      <p:sp>
        <p:nvSpPr>
          <p:cNvPr id="2" name="TextBox 1">
            <a:extLst>
              <a:ext uri="{FF2B5EF4-FFF2-40B4-BE49-F238E27FC236}">
                <a16:creationId xmlns:a16="http://schemas.microsoft.com/office/drawing/2014/main" id="{96C6F375-ED5F-F341-BEF8-987F36186AAC}"/>
              </a:ext>
            </a:extLst>
          </p:cNvPr>
          <p:cNvSpPr txBox="1"/>
          <p:nvPr/>
        </p:nvSpPr>
        <p:spPr>
          <a:xfrm>
            <a:off x="4662617" y="1264369"/>
            <a:ext cx="3451654" cy="2031325"/>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AU"/>
              <a:t>The transistor is like an electronic switch. It can turn a current on and off. A simple way you can think of it is to look at the transistor as switch without any moving parts. </a:t>
            </a:r>
          </a:p>
          <a:p>
            <a:endParaRPr lang="en-AU"/>
          </a:p>
          <a:p>
            <a:r>
              <a:rPr lang="en-AU"/>
              <a:t>A transistor is similar to a switch in the sense that you can use it to turn something ON and OFF.</a:t>
            </a:r>
            <a:endParaRPr lang="en-US"/>
          </a:p>
        </p:txBody>
      </p:sp>
      <p:pic>
        <p:nvPicPr>
          <p:cNvPr id="7" name="Picture 6" descr="A picture containing indoor, wall, table&#10;&#10;Description automatically generated">
            <a:extLst>
              <a:ext uri="{FF2B5EF4-FFF2-40B4-BE49-F238E27FC236}">
                <a16:creationId xmlns:a16="http://schemas.microsoft.com/office/drawing/2014/main" id="{478CFD53-1DF6-7648-A38C-FF02BBEA14BB}"/>
              </a:ext>
            </a:extLst>
          </p:cNvPr>
          <p:cNvPicPr>
            <a:picLocks noChangeAspect="1"/>
          </p:cNvPicPr>
          <p:nvPr/>
        </p:nvPicPr>
        <p:blipFill>
          <a:blip r:embed="rId4"/>
          <a:stretch>
            <a:fillRect/>
          </a:stretch>
        </p:blipFill>
        <p:spPr>
          <a:xfrm>
            <a:off x="428368" y="1264368"/>
            <a:ext cx="3910979" cy="2031325"/>
          </a:xfrm>
          <a:prstGeom prst="rect">
            <a:avLst/>
          </a:prstGeom>
        </p:spPr>
      </p:pic>
      <p:cxnSp>
        <p:nvCxnSpPr>
          <p:cNvPr id="8" name="Straight Arrow Connector 7">
            <a:extLst>
              <a:ext uri="{FF2B5EF4-FFF2-40B4-BE49-F238E27FC236}">
                <a16:creationId xmlns:a16="http://schemas.microsoft.com/office/drawing/2014/main" id="{76793689-CE3B-1343-A14B-9CBCB5417552}"/>
              </a:ext>
            </a:extLst>
          </p:cNvPr>
          <p:cNvCxnSpPr>
            <a:cxnSpLocks/>
          </p:cNvCxnSpPr>
          <p:nvPr/>
        </p:nvCxnSpPr>
        <p:spPr>
          <a:xfrm flipH="1">
            <a:off x="3163330" y="1449859"/>
            <a:ext cx="1598141" cy="97206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528985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pic>
        <p:nvPicPr>
          <p:cNvPr id="6" name="Picture 5" descr="A close up of a device&#10;&#10;Description automatically generated">
            <a:extLst>
              <a:ext uri="{FF2B5EF4-FFF2-40B4-BE49-F238E27FC236}">
                <a16:creationId xmlns:a16="http://schemas.microsoft.com/office/drawing/2014/main" id="{D786D2E8-5287-5845-9EC2-93E51E7A12BE}"/>
              </a:ext>
            </a:extLst>
          </p:cNvPr>
          <p:cNvPicPr>
            <a:picLocks noChangeAspect="1"/>
          </p:cNvPicPr>
          <p:nvPr/>
        </p:nvPicPr>
        <p:blipFill>
          <a:blip r:embed="rId4"/>
          <a:stretch>
            <a:fillRect/>
          </a:stretch>
        </p:blipFill>
        <p:spPr>
          <a:xfrm>
            <a:off x="2438331" y="566190"/>
            <a:ext cx="4267337" cy="4256033"/>
          </a:xfrm>
          <a:prstGeom prst="rect">
            <a:avLst/>
          </a:prstGeom>
        </p:spPr>
      </p:pic>
    </p:spTree>
    <p:extLst>
      <p:ext uri="{BB962C8B-B14F-4D97-AF65-F5344CB8AC3E}">
        <p14:creationId xmlns:p14="http://schemas.microsoft.com/office/powerpoint/2010/main" val="1983520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pic>
        <p:nvPicPr>
          <p:cNvPr id="3" name="Picture 2" descr="A screenshot of a cell phone&#10;&#10;Description automatically generated">
            <a:extLst>
              <a:ext uri="{FF2B5EF4-FFF2-40B4-BE49-F238E27FC236}">
                <a16:creationId xmlns:a16="http://schemas.microsoft.com/office/drawing/2014/main" id="{A9B414B0-E2F9-994D-A7EB-29B7F91EC30B}"/>
              </a:ext>
            </a:extLst>
          </p:cNvPr>
          <p:cNvPicPr>
            <a:picLocks noChangeAspect="1"/>
          </p:cNvPicPr>
          <p:nvPr/>
        </p:nvPicPr>
        <p:blipFill>
          <a:blip r:embed="rId4"/>
          <a:stretch>
            <a:fillRect/>
          </a:stretch>
        </p:blipFill>
        <p:spPr>
          <a:xfrm>
            <a:off x="433537" y="580787"/>
            <a:ext cx="5047694" cy="3981925"/>
          </a:xfrm>
          <a:prstGeom prst="rect">
            <a:avLst/>
          </a:prstGeom>
        </p:spPr>
      </p:pic>
      <p:sp>
        <p:nvSpPr>
          <p:cNvPr id="4" name="TextBox 3">
            <a:extLst>
              <a:ext uri="{FF2B5EF4-FFF2-40B4-BE49-F238E27FC236}">
                <a16:creationId xmlns:a16="http://schemas.microsoft.com/office/drawing/2014/main" id="{059366AC-4225-1F45-B710-EB30714B5EFB}"/>
              </a:ext>
            </a:extLst>
          </p:cNvPr>
          <p:cNvSpPr txBox="1"/>
          <p:nvPr/>
        </p:nvSpPr>
        <p:spPr>
          <a:xfrm>
            <a:off x="6005383" y="1243914"/>
            <a:ext cx="3030041" cy="1815882"/>
          </a:xfrm>
          <a:prstGeom prst="rect">
            <a:avLst/>
          </a:prstGeom>
          <a:solidFill>
            <a:schemeClr val="bg2"/>
          </a:solidFill>
        </p:spPr>
        <p:txBody>
          <a:bodyPr wrap="square" rtlCol="0">
            <a:spAutoFit/>
          </a:bodyPr>
          <a:lstStyle/>
          <a:p>
            <a:r>
              <a:rPr lang="en-US">
                <a:solidFill>
                  <a:schemeClr val="bg1"/>
                </a:solidFill>
              </a:rPr>
              <a:t>A semi-conductor is a material that conducts current, but only partly.</a:t>
            </a:r>
          </a:p>
          <a:p>
            <a:endParaRPr lang="en-US"/>
          </a:p>
          <a:p>
            <a:r>
              <a:rPr lang="en-US">
                <a:solidFill>
                  <a:srgbClr val="FFFF00"/>
                </a:solidFill>
              </a:rPr>
              <a:t>The conductivity of a semiconductor is somewhere between that of an insulator, which has almost no conductivity, and a conductor which has almost full conductivity.</a:t>
            </a:r>
          </a:p>
        </p:txBody>
      </p:sp>
      <p:cxnSp>
        <p:nvCxnSpPr>
          <p:cNvPr id="6" name="Straight Arrow Connector 5">
            <a:extLst>
              <a:ext uri="{FF2B5EF4-FFF2-40B4-BE49-F238E27FC236}">
                <a16:creationId xmlns:a16="http://schemas.microsoft.com/office/drawing/2014/main" id="{8AC25BD5-09E5-CD4D-A28D-8C73203E4492}"/>
              </a:ext>
            </a:extLst>
          </p:cNvPr>
          <p:cNvCxnSpPr/>
          <p:nvPr/>
        </p:nvCxnSpPr>
        <p:spPr>
          <a:xfrm>
            <a:off x="5305168" y="1037968"/>
            <a:ext cx="700215" cy="20594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839397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3880144" y="259087"/>
            <a:ext cx="1383712" cy="523220"/>
          </a:xfrm>
          <a:prstGeom prst="rect">
            <a:avLst/>
          </a:prstGeom>
          <a:noFill/>
        </p:spPr>
        <p:txBody>
          <a:bodyPr wrap="none" rtlCol="0">
            <a:spAutoFit/>
          </a:bodyPr>
          <a:lstStyle/>
          <a:p>
            <a:r>
              <a:rPr lang="en-US" sz="2800" b="1" dirty="0">
                <a:solidFill>
                  <a:schemeClr val="bg1"/>
                </a:solidFill>
              </a:rPr>
              <a:t>Diodes</a:t>
            </a:r>
          </a:p>
        </p:txBody>
      </p:sp>
      <p:pic>
        <p:nvPicPr>
          <p:cNvPr id="5" name="Picture 4" descr="A screenshot of a cell phone&#10;&#10;Description automatically generated">
            <a:extLst>
              <a:ext uri="{FF2B5EF4-FFF2-40B4-BE49-F238E27FC236}">
                <a16:creationId xmlns:a16="http://schemas.microsoft.com/office/drawing/2014/main" id="{5C5AC79F-6CF6-B449-A6D8-81B8A8C0A27E}"/>
              </a:ext>
            </a:extLst>
          </p:cNvPr>
          <p:cNvPicPr>
            <a:picLocks noChangeAspect="1"/>
          </p:cNvPicPr>
          <p:nvPr/>
        </p:nvPicPr>
        <p:blipFill>
          <a:blip r:embed="rId4"/>
          <a:stretch>
            <a:fillRect/>
          </a:stretch>
        </p:blipFill>
        <p:spPr>
          <a:xfrm>
            <a:off x="1871038" y="856734"/>
            <a:ext cx="5281635" cy="1806661"/>
          </a:xfrm>
          <a:prstGeom prst="rect">
            <a:avLst/>
          </a:prstGeom>
        </p:spPr>
      </p:pic>
      <p:pic>
        <p:nvPicPr>
          <p:cNvPr id="6" name="Picture 5">
            <a:extLst>
              <a:ext uri="{FF2B5EF4-FFF2-40B4-BE49-F238E27FC236}">
                <a16:creationId xmlns:a16="http://schemas.microsoft.com/office/drawing/2014/main" id="{F06DDB96-6472-E14E-AEF6-D8864BFC3350}"/>
              </a:ext>
            </a:extLst>
          </p:cNvPr>
          <p:cNvPicPr>
            <a:picLocks noChangeAspect="1"/>
          </p:cNvPicPr>
          <p:nvPr/>
        </p:nvPicPr>
        <p:blipFill>
          <a:blip r:embed="rId5"/>
          <a:stretch>
            <a:fillRect/>
          </a:stretch>
        </p:blipFill>
        <p:spPr>
          <a:xfrm>
            <a:off x="2928551" y="2737822"/>
            <a:ext cx="3286897" cy="1848880"/>
          </a:xfrm>
          <a:prstGeom prst="rect">
            <a:avLst/>
          </a:prstGeom>
          <a:solidFill>
            <a:schemeClr val="bg1"/>
          </a:solidFill>
        </p:spPr>
      </p:pic>
      <p:sp>
        <p:nvSpPr>
          <p:cNvPr id="10" name="Rounded Rectangle 9">
            <a:extLst>
              <a:ext uri="{FF2B5EF4-FFF2-40B4-BE49-F238E27FC236}">
                <a16:creationId xmlns:a16="http://schemas.microsoft.com/office/drawing/2014/main" id="{E21BA444-43FB-A44C-ADFD-2597D2F5DFA6}"/>
              </a:ext>
            </a:extLst>
          </p:cNvPr>
          <p:cNvSpPr/>
          <p:nvPr/>
        </p:nvSpPr>
        <p:spPr>
          <a:xfrm>
            <a:off x="1804086" y="1037968"/>
            <a:ext cx="3105665" cy="205946"/>
          </a:xfrm>
          <a:prstGeom prst="roundRect">
            <a:avLst/>
          </a:prstGeom>
          <a:noFill/>
          <a:ln w="698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2855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1700897" y="259087"/>
            <a:ext cx="5856090" cy="523220"/>
          </a:xfrm>
          <a:prstGeom prst="rect">
            <a:avLst/>
          </a:prstGeom>
          <a:noFill/>
        </p:spPr>
        <p:txBody>
          <a:bodyPr wrap="none" rtlCol="0">
            <a:spAutoFit/>
          </a:bodyPr>
          <a:lstStyle/>
          <a:p>
            <a:r>
              <a:rPr lang="en-US" sz="2800" b="1" dirty="0">
                <a:solidFill>
                  <a:schemeClr val="bg1"/>
                </a:solidFill>
              </a:rPr>
              <a:t>Activity: Build a DC Motor Circuit</a:t>
            </a:r>
          </a:p>
        </p:txBody>
      </p:sp>
      <p:pic>
        <p:nvPicPr>
          <p:cNvPr id="6" name="Picture 5" descr="A circuit board&#10;&#10;Description automatically generated">
            <a:extLst>
              <a:ext uri="{FF2B5EF4-FFF2-40B4-BE49-F238E27FC236}">
                <a16:creationId xmlns:a16="http://schemas.microsoft.com/office/drawing/2014/main" id="{CEAC56A3-269A-DB40-AD50-A16DC2F58AC9}"/>
              </a:ext>
            </a:extLst>
          </p:cNvPr>
          <p:cNvPicPr>
            <a:picLocks noChangeAspect="1"/>
          </p:cNvPicPr>
          <p:nvPr/>
        </p:nvPicPr>
        <p:blipFill>
          <a:blip r:embed="rId4"/>
          <a:stretch>
            <a:fillRect/>
          </a:stretch>
        </p:blipFill>
        <p:spPr>
          <a:xfrm>
            <a:off x="1195886" y="922637"/>
            <a:ext cx="6784014" cy="3850159"/>
          </a:xfrm>
          <a:prstGeom prst="rect">
            <a:avLst/>
          </a:prstGeom>
        </p:spPr>
      </p:pic>
    </p:spTree>
    <p:extLst>
      <p:ext uri="{BB962C8B-B14F-4D97-AF65-F5344CB8AC3E}">
        <p14:creationId xmlns:p14="http://schemas.microsoft.com/office/powerpoint/2010/main" val="1393439877"/>
      </p:ext>
    </p:extLst>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ine-Following-Robot" id="{F0B58F2F-D524-3C4C-8917-4D17A14A238B}" vid="{4B082FE9-3A54-7449-8DCD-DD13E8FB57D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14046</TotalTime>
  <Words>765</Words>
  <Application>Microsoft Macintosh PowerPoint</Application>
  <PresentationFormat>On-screen Show (16:9)</PresentationFormat>
  <Paragraphs>60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Roboto</vt:lpstr>
      <vt:lpstr>Arial</vt:lpstr>
      <vt:lpstr>Material</vt:lpstr>
      <vt:lpstr>DC Motors (transistors &amp; diodes)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following Robot</dc:title>
  <cp:lastModifiedBy>Peter Januarius</cp:lastModifiedBy>
  <cp:revision>118</cp:revision>
  <cp:lastPrinted>2019-06-25T02:32:10Z</cp:lastPrinted>
  <dcterms:modified xsi:type="dcterms:W3CDTF">2020-03-10T04:31:19Z</dcterms:modified>
</cp:coreProperties>
</file>